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76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7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2" r:id="rId31"/>
    <p:sldId id="293" r:id="rId32"/>
    <p:sldId id="275" r:id="rId33"/>
    <p:sldId id="278" r:id="rId34"/>
    <p:sldId id="279" r:id="rId35"/>
    <p:sldId id="280" r:id="rId36"/>
    <p:sldId id="281" r:id="rId37"/>
    <p:sldId id="282" r:id="rId38"/>
    <p:sldId id="291" r:id="rId39"/>
    <p:sldId id="294" r:id="rId40"/>
    <p:sldId id="295" r:id="rId41"/>
    <p:sldId id="296" r:id="rId42"/>
    <p:sldId id="297" r:id="rId43"/>
    <p:sldId id="298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9" r:id="rId58"/>
    <p:sldId id="329" r:id="rId59"/>
    <p:sldId id="320" r:id="rId60"/>
    <p:sldId id="330" r:id="rId61"/>
    <p:sldId id="331" r:id="rId62"/>
    <p:sldId id="332" r:id="rId63"/>
    <p:sldId id="333" r:id="rId64"/>
    <p:sldId id="334" r:id="rId65"/>
    <p:sldId id="335" r:id="rId66"/>
    <p:sldId id="336" r:id="rId67"/>
    <p:sldId id="337" r:id="rId68"/>
    <p:sldId id="338" r:id="rId69"/>
    <p:sldId id="339" r:id="rId70"/>
    <p:sldId id="340" r:id="rId71"/>
    <p:sldId id="341" r:id="rId72"/>
    <p:sldId id="342" r:id="rId73"/>
    <p:sldId id="343" r:id="rId74"/>
    <p:sldId id="344" r:id="rId75"/>
    <p:sldId id="315" r:id="rId76"/>
    <p:sldId id="321" r:id="rId77"/>
    <p:sldId id="345" r:id="rId78"/>
    <p:sldId id="322" r:id="rId79"/>
    <p:sldId id="350" r:id="rId80"/>
    <p:sldId id="352" r:id="rId81"/>
    <p:sldId id="351" r:id="rId82"/>
    <p:sldId id="316" r:id="rId83"/>
    <p:sldId id="323" r:id="rId84"/>
    <p:sldId id="353" r:id="rId85"/>
    <p:sldId id="324" r:id="rId86"/>
    <p:sldId id="354" r:id="rId87"/>
    <p:sldId id="356" r:id="rId88"/>
    <p:sldId id="355" r:id="rId89"/>
    <p:sldId id="357" r:id="rId90"/>
    <p:sldId id="359" r:id="rId91"/>
    <p:sldId id="358" r:id="rId92"/>
    <p:sldId id="360" r:id="rId93"/>
    <p:sldId id="362" r:id="rId94"/>
    <p:sldId id="361" r:id="rId95"/>
    <p:sldId id="363" r:id="rId96"/>
    <p:sldId id="365" r:id="rId97"/>
    <p:sldId id="364" r:id="rId98"/>
    <p:sldId id="317" r:id="rId99"/>
    <p:sldId id="325" r:id="rId100"/>
    <p:sldId id="366" r:id="rId101"/>
    <p:sldId id="326" r:id="rId102"/>
    <p:sldId id="367" r:id="rId103"/>
    <p:sldId id="389" r:id="rId104"/>
    <p:sldId id="368" r:id="rId105"/>
    <p:sldId id="370" r:id="rId106"/>
    <p:sldId id="372" r:id="rId107"/>
    <p:sldId id="371" r:id="rId108"/>
    <p:sldId id="318" r:id="rId109"/>
    <p:sldId id="327" r:id="rId110"/>
    <p:sldId id="373" r:id="rId111"/>
    <p:sldId id="328" r:id="rId112"/>
    <p:sldId id="374" r:id="rId113"/>
    <p:sldId id="376" r:id="rId114"/>
    <p:sldId id="375" r:id="rId115"/>
    <p:sldId id="379" r:id="rId116"/>
    <p:sldId id="377" r:id="rId117"/>
    <p:sldId id="378" r:id="rId118"/>
    <p:sldId id="380" r:id="rId119"/>
    <p:sldId id="382" r:id="rId120"/>
    <p:sldId id="381" r:id="rId121"/>
    <p:sldId id="383" r:id="rId122"/>
    <p:sldId id="385" r:id="rId123"/>
    <p:sldId id="384" r:id="rId124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新細明體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新細明體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新細明體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新細明體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新細明體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新細明體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新細明體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新細明體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新細明體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CD8E"/>
    <a:srgbClr val="FF4D41"/>
    <a:srgbClr val="422C16"/>
    <a:srgbClr val="0C788E"/>
    <a:srgbClr val="006666"/>
    <a:srgbClr val="0099CC"/>
    <a:srgbClr val="3366CC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53" autoAdjust="0"/>
    <p:restoredTop sz="94660"/>
  </p:normalViewPr>
  <p:slideViewPr>
    <p:cSldViewPr>
      <p:cViewPr varScale="1">
        <p:scale>
          <a:sx n="79" d="100"/>
          <a:sy n="79" d="100"/>
        </p:scale>
        <p:origin x="-1654" y="-4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按一下以編輯母片子標題樣式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7268B-3FD7-2649-AB6D-259660DA446A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1688608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750CE-B4A6-3148-B64E-B200CC3860C2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3076455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ED290-18E7-EA4A-A853-70DDC3B55183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3438903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ED4C4-06C7-B845-BC5D-F6DBD3D2DEAC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664119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FD3E6-F1B6-DA44-A4A5-D71847588238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3099414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B4102-D4A2-6846-A096-13D699788FB5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3475651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0FA25-2234-804A-ACE2-18A2FB154A7E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2683145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48B06-BE04-874B-9B36-F18491D7B9A5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3450737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C57A0-09C8-E444-9249-88B3DC1A9F20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3843812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12204-F3A3-8F4B-A7A4-E8ABE096B5DB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3433297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5F0BF-BC73-B144-8954-4D530672A5F2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332236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zh-TW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zh-TW"/>
              <a:t>Haga clic para modificar el estilo de texto del patrón</a:t>
            </a:r>
          </a:p>
          <a:p>
            <a:pPr lvl="1"/>
            <a:r>
              <a:rPr lang="es-ES" altLang="zh-TW"/>
              <a:t>Segundo nivel</a:t>
            </a:r>
          </a:p>
          <a:p>
            <a:pPr lvl="2"/>
            <a:r>
              <a:rPr lang="es-ES" altLang="zh-TW"/>
              <a:t>Tercer nivel</a:t>
            </a:r>
          </a:p>
          <a:p>
            <a:pPr lvl="3"/>
            <a:r>
              <a:rPr lang="es-ES" altLang="zh-TW"/>
              <a:t>Cuarto nivel</a:t>
            </a:r>
          </a:p>
          <a:p>
            <a:pPr lvl="4"/>
            <a:r>
              <a:rPr lang="es-ES" altLang="zh-TW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B34A208-D3A7-9447-99A8-98F8D843A46B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新細明體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新細明體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新細明體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新細明體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6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1692275" y="5373688"/>
            <a:ext cx="5832475" cy="647700"/>
          </a:xfrm>
        </p:spPr>
        <p:txBody>
          <a:bodyPr/>
          <a:lstStyle/>
          <a:p>
            <a:pPr>
              <a:defRPr/>
            </a:pPr>
            <a:r>
              <a:rPr kumimoji="0" lang="zh-TW" altLang="en-US" sz="6000" b="1" dirty="0" smtClean="0">
                <a:solidFill>
                  <a:srgbClr val="663300"/>
                </a:solidFill>
                <a:latin typeface="华文楷体"/>
                <a:ea typeface="华文楷体"/>
                <a:cs typeface="华文楷体"/>
              </a:rPr>
              <a:t>成語</a:t>
            </a:r>
            <a:r>
              <a:rPr kumimoji="0" lang="en-US" altLang="zh-TW" sz="6000" b="1" dirty="0" smtClean="0">
                <a:solidFill>
                  <a:srgbClr val="663300"/>
                </a:solidFill>
                <a:latin typeface="华文楷体"/>
                <a:ea typeface="华文楷体"/>
                <a:cs typeface="华文楷体"/>
              </a:rPr>
              <a:t>/</a:t>
            </a:r>
            <a:r>
              <a:rPr kumimoji="0" lang="zh-TW" altLang="en-US" sz="6000" b="1" dirty="0" smtClean="0">
                <a:solidFill>
                  <a:srgbClr val="663300"/>
                </a:solidFill>
                <a:latin typeface="华文楷体"/>
                <a:ea typeface="华文楷体"/>
                <a:cs typeface="华文楷体"/>
              </a:rPr>
              <a:t>常用詞語</a:t>
            </a:r>
            <a:endParaRPr kumimoji="0" lang="es-ES" altLang="zh-TW" sz="6000" b="1" dirty="0" smtClean="0">
              <a:solidFill>
                <a:srgbClr val="663300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6" name="Rectangle 150"/>
          <p:cNvSpPr txBox="1">
            <a:spLocks noChangeArrowheads="1"/>
          </p:cNvSpPr>
          <p:nvPr/>
        </p:nvSpPr>
        <p:spPr bwMode="auto">
          <a:xfrm>
            <a:off x="1692275" y="1412875"/>
            <a:ext cx="58324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9pPr>
          </a:lstStyle>
          <a:p>
            <a:pPr>
              <a:defRPr/>
            </a:pPr>
            <a:r>
              <a:rPr lang="zh-TW" altLang="en-US" sz="6000" b="1" dirty="0" smtClean="0">
                <a:solidFill>
                  <a:srgbClr val="663300"/>
                </a:solidFill>
                <a:latin typeface="华文楷体"/>
                <a:ea typeface="华文楷体"/>
                <a:cs typeface="华文楷体"/>
              </a:rPr>
              <a:t>美洲華語第一冊</a:t>
            </a:r>
            <a:endParaRPr lang="en-US" altLang="zh-TW" sz="6000" b="1" dirty="0" smtClean="0">
              <a:solidFill>
                <a:srgbClr val="663300"/>
              </a:solidFill>
              <a:latin typeface="华文楷体"/>
              <a:ea typeface="华文楷体"/>
              <a:cs typeface="华文楷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8864" y="557808"/>
            <a:ext cx="8229600" cy="1143000"/>
          </a:xfrm>
        </p:spPr>
        <p:txBody>
          <a:bodyPr/>
          <a:lstStyle/>
          <a:p>
            <a:pPr algn="l"/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第一單元</a:t>
            </a:r>
            <a:r>
              <a:rPr lang="en-US" altLang="zh-TW" sz="4000" dirty="0">
                <a:latin typeface="Hannotate SC Regular" charset="0"/>
                <a:ea typeface="微軟正黑體" charset="0"/>
                <a:cs typeface="微軟正黑體" charset="0"/>
              </a:rPr>
              <a:t>(2)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：大吃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一驚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大吃一惊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/>
            </a:r>
            <a:b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</a:b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234992-1404130ZQ455-l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412776"/>
            <a:ext cx="4104456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>
                <a:latin typeface="Hannotate SC Regular" charset="0"/>
                <a:ea typeface="微軟正黑體" charset="0"/>
                <a:cs typeface="微軟正黑體" charset="0"/>
              </a:rPr>
              <a:t>第七單元</a:t>
            </a:r>
            <a:r>
              <a:rPr lang="en-US" altLang="zh-TW" dirty="0" smtClean="0">
                <a:latin typeface="Hannotate SC Regular" charset="0"/>
                <a:ea typeface="微軟正黑體" charset="0"/>
                <a:cs typeface="微軟正黑體" charset="0"/>
              </a:rPr>
              <a:t>(1)</a:t>
            </a:r>
            <a:r>
              <a:rPr lang="zh-TW" altLang="en-US" dirty="0" smtClean="0">
                <a:latin typeface="Hannotate SC Regular" charset="0"/>
                <a:ea typeface="微軟正黑體" charset="0"/>
                <a:cs typeface="微軟正黑體" charset="0"/>
              </a:rPr>
              <a:t>：口水直流</a:t>
            </a:r>
            <a:endParaRPr lang="zh-TW" altLang="en-US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download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474319"/>
            <a:ext cx="5040560" cy="30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0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78904" y="332656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請問：哪一個可以用</a:t>
            </a:r>
            <a:r>
              <a:rPr lang="zh-TW" altLang="en-US" sz="3500" dirty="0" smtClean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口水直流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來形容？</a:t>
            </a:r>
            <a:r>
              <a:rPr lang="en-US" altLang="zh-TW" sz="3500" dirty="0" smtClean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3500" dirty="0" smtClean="0">
                <a:latin typeface="微軟正黑體"/>
                <a:ea typeface="微軟正黑體"/>
                <a:cs typeface="微軟正黑體"/>
              </a:rPr>
            </a:b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请问：哪一个可以用</a:t>
            </a:r>
            <a:r>
              <a:rPr lang="zh-TW" altLang="en-US" sz="3500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口水直流</a:t>
            </a: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来形容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？</a:t>
            </a:r>
            <a:endParaRPr lang="zh-TW" altLang="en-US" sz="3500" dirty="0" smtClean="0"/>
          </a:p>
        </p:txBody>
      </p:sp>
      <p:pic>
        <p:nvPicPr>
          <p:cNvPr id="3" name="圖片 2" descr="getty_rm_photo_of_child_looking_at_cupcak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1484784"/>
            <a:ext cx="3600401" cy="3456384"/>
          </a:xfrm>
          <a:prstGeom prst="rect">
            <a:avLst/>
          </a:prstGeom>
        </p:spPr>
      </p:pic>
      <p:pic>
        <p:nvPicPr>
          <p:cNvPr id="4" name="圖片 3" descr="simple-strategies-for-effective-discipli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84784"/>
            <a:ext cx="3744416" cy="34563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>
                <a:latin typeface="Hannotate SC Regular" charset="0"/>
                <a:ea typeface="微軟正黑體" charset="0"/>
                <a:cs typeface="微軟正黑體" charset="0"/>
              </a:rPr>
              <a:t>第七單元</a:t>
            </a:r>
            <a:r>
              <a:rPr lang="en-US" altLang="zh-TW" dirty="0" smtClean="0">
                <a:latin typeface="Hannotate SC Regular" charset="0"/>
                <a:ea typeface="微軟正黑體" charset="0"/>
                <a:cs typeface="微軟正黑體" charset="0"/>
              </a:rPr>
              <a:t>(2)</a:t>
            </a:r>
            <a:r>
              <a:rPr lang="zh-TW" altLang="en-US" dirty="0" smtClean="0">
                <a:latin typeface="Hannotate SC Regular" charset="0"/>
                <a:ea typeface="微軟正黑體" charset="0"/>
                <a:cs typeface="微軟正黑體" charset="0"/>
              </a:rPr>
              <a:t>：大哭大叫</a:t>
            </a:r>
            <a:endParaRPr lang="zh-TW" altLang="en-US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Screen Shot 2017-06-11 at 1.11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108" y="1376310"/>
            <a:ext cx="4580156" cy="342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2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>
                <a:latin typeface="Hannotate SC Regular" charset="0"/>
                <a:ea typeface="微軟正黑體" charset="0"/>
                <a:cs typeface="微軟正黑體" charset="0"/>
              </a:rPr>
              <a:t>第七單元</a:t>
            </a:r>
            <a:r>
              <a:rPr lang="en-US" altLang="zh-TW" dirty="0" smtClean="0">
                <a:latin typeface="Hannotate SC Regular" charset="0"/>
                <a:ea typeface="微軟正黑體" charset="0"/>
                <a:cs typeface="微軟正黑體" charset="0"/>
              </a:rPr>
              <a:t>(2)</a:t>
            </a:r>
            <a:r>
              <a:rPr lang="zh-TW" altLang="en-US" dirty="0" smtClean="0">
                <a:latin typeface="Hannotate SC Regular" charset="0"/>
                <a:ea typeface="微軟正黑體" charset="0"/>
                <a:cs typeface="微軟正黑體" charset="0"/>
              </a:rPr>
              <a:t>：大哭大叫</a:t>
            </a:r>
            <a:endParaRPr lang="zh-TW" altLang="en-US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4" name="圖片 3" descr="38fe91e8c2024c69832fcad3170c83a2_th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268760"/>
            <a:ext cx="4824536" cy="360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8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576" y="341784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請問：哪一個可以用</a:t>
            </a:r>
            <a:r>
              <a:rPr lang="zh-TW" altLang="en-US" sz="3500" dirty="0" smtClean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大哭大叫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來形容？</a:t>
            </a:r>
            <a:r>
              <a:rPr lang="en-US" altLang="zh-TW" sz="3500" dirty="0" smtClean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3500" dirty="0" smtClean="0">
                <a:latin typeface="微軟正黑體"/>
                <a:ea typeface="微軟正黑體"/>
                <a:cs typeface="微軟正黑體"/>
              </a:rPr>
            </a:b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请问：哪一个可以用</a:t>
            </a:r>
            <a:r>
              <a:rPr lang="zh-TW" altLang="en-US" sz="3500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大哭大叫</a:t>
            </a: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来形容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？</a:t>
            </a:r>
            <a:endParaRPr lang="zh-TW" altLang="en-US" sz="3500" dirty="0" smtClean="0"/>
          </a:p>
        </p:txBody>
      </p:sp>
      <p:pic>
        <p:nvPicPr>
          <p:cNvPr id="5" name="圖片 4" descr="Screen Shot 2017-06-11 at 1.16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2"/>
            <a:ext cx="3746706" cy="3384376"/>
          </a:xfrm>
          <a:prstGeom prst="rect">
            <a:avLst/>
          </a:prstGeom>
        </p:spPr>
      </p:pic>
      <p:pic>
        <p:nvPicPr>
          <p:cNvPr id="7" name="圖片 6" descr="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56792"/>
            <a:ext cx="3672408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485800"/>
            <a:ext cx="8579296" cy="1143000"/>
          </a:xfrm>
        </p:spPr>
        <p:txBody>
          <a:bodyPr/>
          <a:lstStyle/>
          <a:p>
            <a:pPr algn="l"/>
            <a:r>
              <a:rPr lang="zh-TW" altLang="en-US" sz="3800" dirty="0" smtClean="0">
                <a:latin typeface="Hannotate SC Regular" charset="0"/>
                <a:ea typeface="微軟正黑體" charset="0"/>
                <a:cs typeface="微軟正黑體" charset="0"/>
              </a:rPr>
              <a:t>第七單元</a:t>
            </a:r>
            <a:r>
              <a:rPr lang="en-US" altLang="zh-TW" sz="3800" dirty="0" smtClean="0">
                <a:latin typeface="Hannotate SC Regular" charset="0"/>
                <a:ea typeface="微軟正黑體" charset="0"/>
                <a:cs typeface="微軟正黑體" charset="0"/>
              </a:rPr>
              <a:t>(3)</a:t>
            </a:r>
            <a:r>
              <a:rPr lang="zh-TW" altLang="en-US" sz="3800" dirty="0" smtClean="0">
                <a:latin typeface="Hannotate SC Regular" charset="0"/>
                <a:ea typeface="微軟正黑體" charset="0"/>
                <a:cs typeface="微軟正黑體" charset="0"/>
              </a:rPr>
              <a:t>：欲速則不達</a:t>
            </a:r>
            <a:r>
              <a:rPr lang="en-US" altLang="zh-TW" sz="38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3800" dirty="0">
                <a:latin typeface="Hannotate SC Regular" charset="0"/>
                <a:ea typeface="微軟正黑體" charset="0"/>
                <a:cs typeface="微軟正黑體" charset="0"/>
              </a:rPr>
              <a:t>欲速则不达</a:t>
            </a:r>
            <a:br>
              <a:rPr lang="zh-TW" altLang="en-US" sz="3800" dirty="0">
                <a:latin typeface="Hannotate SC Regular" charset="0"/>
                <a:ea typeface="微軟正黑體" charset="0"/>
                <a:cs typeface="微軟正黑體" charset="0"/>
              </a:rPr>
            </a:br>
            <a:endParaRPr lang="zh-TW" altLang="en-US" sz="38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4" name="圖片 3" descr="Screen Shot 2017-06-11 at 1.23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405" y="1340768"/>
            <a:ext cx="2400723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8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485800"/>
            <a:ext cx="8686800" cy="1143000"/>
          </a:xfrm>
        </p:spPr>
        <p:txBody>
          <a:bodyPr/>
          <a:lstStyle/>
          <a:p>
            <a:pPr algn="l"/>
            <a:r>
              <a:rPr lang="zh-TW" altLang="en-US" sz="3800" dirty="0" smtClean="0">
                <a:latin typeface="Hannotate SC Regular" charset="0"/>
                <a:ea typeface="微軟正黑體" charset="0"/>
                <a:cs typeface="微軟正黑體" charset="0"/>
              </a:rPr>
              <a:t>第七單元</a:t>
            </a:r>
            <a:r>
              <a:rPr lang="en-US" altLang="zh-TW" sz="3800" dirty="0" smtClean="0">
                <a:latin typeface="Hannotate SC Regular" charset="0"/>
                <a:ea typeface="微軟正黑體" charset="0"/>
                <a:cs typeface="微軟正黑體" charset="0"/>
              </a:rPr>
              <a:t>(3)</a:t>
            </a:r>
            <a:r>
              <a:rPr lang="zh-TW" altLang="en-US" sz="3800" dirty="0" smtClean="0">
                <a:latin typeface="Hannotate SC Regular" charset="0"/>
                <a:ea typeface="微軟正黑體" charset="0"/>
                <a:cs typeface="微軟正黑體" charset="0"/>
              </a:rPr>
              <a:t>：欲速則不達</a:t>
            </a:r>
            <a:r>
              <a:rPr lang="en-US" altLang="zh-TW" sz="38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3800" dirty="0">
                <a:latin typeface="Hannotate SC Regular" charset="0"/>
                <a:ea typeface="微軟正黑體" charset="0"/>
                <a:cs typeface="微軟正黑體" charset="0"/>
              </a:rPr>
              <a:t>欲速则不达</a:t>
            </a:r>
            <a:br>
              <a:rPr lang="zh-TW" altLang="en-US" sz="3800" dirty="0">
                <a:latin typeface="Hannotate SC Regular" charset="0"/>
                <a:ea typeface="微軟正黑體" charset="0"/>
                <a:cs typeface="微軟正黑體" charset="0"/>
              </a:rPr>
            </a:br>
            <a:endParaRPr lang="zh-TW" altLang="en-US" sz="38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4" name="欲速則不達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9789" y="1412776"/>
            <a:ext cx="7476628" cy="338437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9787652" y="219511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3584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8864" y="341784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請問：哪一個可以用</a:t>
            </a:r>
            <a:r>
              <a:rPr lang="zh-TW" altLang="en-US" sz="3500" dirty="0" smtClean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欲速則不達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來形容？</a:t>
            </a:r>
            <a:r>
              <a:rPr lang="en-US" altLang="zh-TW" sz="3500" dirty="0" smtClean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3500" dirty="0" smtClean="0">
                <a:latin typeface="微軟正黑體"/>
                <a:ea typeface="微軟正黑體"/>
                <a:cs typeface="微軟正黑體"/>
              </a:rPr>
            </a:b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请问：哪一个可以用</a:t>
            </a:r>
            <a:r>
              <a:rPr lang="zh-TW" altLang="en-US" sz="3500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欲速则不达</a:t>
            </a: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来形容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？</a:t>
            </a:r>
            <a:endParaRPr lang="zh-TW" altLang="en-US" sz="3500" dirty="0" smtClean="0"/>
          </a:p>
        </p:txBody>
      </p:sp>
      <p:pic>
        <p:nvPicPr>
          <p:cNvPr id="3" name="圖片 2" descr="070110080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752" y="1484784"/>
            <a:ext cx="4691552" cy="340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3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1692275" y="5373688"/>
            <a:ext cx="5832475" cy="647700"/>
          </a:xfrm>
        </p:spPr>
        <p:txBody>
          <a:bodyPr/>
          <a:lstStyle/>
          <a:p>
            <a:pPr>
              <a:defRPr/>
            </a:pPr>
            <a:r>
              <a:rPr kumimoji="0" lang="zh-TW" altLang="en-US" sz="6000" b="1" dirty="0" smtClean="0">
                <a:solidFill>
                  <a:srgbClr val="663300"/>
                </a:solidFill>
                <a:latin typeface="华文楷体"/>
                <a:ea typeface="华文楷体"/>
                <a:cs typeface="华文楷体"/>
              </a:rPr>
              <a:t>第八單元</a:t>
            </a:r>
            <a:endParaRPr kumimoji="0" lang="es-ES" altLang="zh-TW" sz="6000" b="1" dirty="0" smtClean="0">
              <a:solidFill>
                <a:srgbClr val="663300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6" name="Rectangle 150"/>
          <p:cNvSpPr txBox="1">
            <a:spLocks noChangeArrowheads="1"/>
          </p:cNvSpPr>
          <p:nvPr/>
        </p:nvSpPr>
        <p:spPr bwMode="auto">
          <a:xfrm>
            <a:off x="1692275" y="1412875"/>
            <a:ext cx="58324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9pPr>
          </a:lstStyle>
          <a:p>
            <a:pPr>
              <a:defRPr/>
            </a:pPr>
            <a:r>
              <a:rPr lang="zh-TW" altLang="en-US" sz="6000" b="1" dirty="0" smtClean="0">
                <a:solidFill>
                  <a:srgbClr val="663300"/>
                </a:solidFill>
                <a:latin typeface="华文楷体"/>
                <a:ea typeface="华文楷体"/>
                <a:cs typeface="华文楷体"/>
              </a:rPr>
              <a:t>美洲華語第一冊</a:t>
            </a:r>
            <a:endParaRPr lang="en-US" altLang="zh-TW" sz="6000" b="1" dirty="0" smtClean="0">
              <a:solidFill>
                <a:srgbClr val="663300"/>
              </a:solidFill>
              <a:latin typeface="华文楷体"/>
              <a:ea typeface="华文楷体"/>
              <a:cs typeface="华文楷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pPr algn="l"/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第八單元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(1)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：比手畫腳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比手画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脚</a:t>
            </a: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Screen Shot 2017-06-11 at 1.40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268761"/>
            <a:ext cx="3091626" cy="3672408"/>
          </a:xfrm>
          <a:prstGeom prst="rect">
            <a:avLst/>
          </a:prstGeom>
        </p:spPr>
      </p:pic>
      <p:pic>
        <p:nvPicPr>
          <p:cNvPr id="4" name="圖片 3" descr="Screen Shot 2017-06-11 at 1.40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940" y="1268760"/>
            <a:ext cx="2514600" cy="3619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06896" y="620688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請問：哪一個可以用</a:t>
            </a:r>
            <a:r>
              <a:rPr lang="zh-TW" altLang="en-US" sz="3500" dirty="0" smtClean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大吃一驚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來形容？</a:t>
            </a:r>
            <a:r>
              <a:rPr lang="en-US" altLang="zh-TW" sz="3500" dirty="0" smtClean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3500" dirty="0" smtClean="0">
                <a:latin typeface="微軟正黑體"/>
                <a:ea typeface="微軟正黑體"/>
                <a:cs typeface="微軟正黑體"/>
              </a:rPr>
            </a:b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请问：哪一个可以用</a:t>
            </a:r>
            <a:r>
              <a:rPr lang="zh-TW" altLang="en-US" sz="3500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大吃一惊</a:t>
            </a: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来形容？</a:t>
            </a:r>
            <a:br>
              <a:rPr lang="zh-TW" altLang="en-US" sz="3500" dirty="0">
                <a:latin typeface="微軟正黑體"/>
                <a:ea typeface="微軟正黑體"/>
                <a:cs typeface="微軟正黑體"/>
              </a:rPr>
            </a:br>
            <a:endParaRPr lang="zh-TW" altLang="en-US" sz="3500" dirty="0" smtClean="0"/>
          </a:p>
        </p:txBody>
      </p:sp>
      <p:pic>
        <p:nvPicPr>
          <p:cNvPr id="3" name="圖片 2" descr="7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28800"/>
            <a:ext cx="3168352" cy="3168352"/>
          </a:xfrm>
          <a:prstGeom prst="rect">
            <a:avLst/>
          </a:prstGeom>
        </p:spPr>
      </p:pic>
      <p:pic>
        <p:nvPicPr>
          <p:cNvPr id="4" name="圖片 3" descr="b7a892bf8440c93217b79e0030f168dc-4496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28800"/>
            <a:ext cx="3096344" cy="3168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第八單元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(1)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：比手畫腳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比手画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脚</a:t>
            </a: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412776"/>
            <a:ext cx="4680520" cy="325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5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0872" y="332656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請問：哪一個可以用</a:t>
            </a:r>
            <a:r>
              <a:rPr lang="zh-TW" altLang="en-US" sz="3500" dirty="0" smtClean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比手畫腳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來形容？</a:t>
            </a:r>
            <a:r>
              <a:rPr lang="en-US" altLang="zh-TW" sz="3500" dirty="0" smtClean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3500" dirty="0" smtClean="0">
                <a:latin typeface="微軟正黑體"/>
                <a:ea typeface="微軟正黑體"/>
                <a:cs typeface="微軟正黑體"/>
              </a:rPr>
            </a:b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请问：哪一个可以用</a:t>
            </a:r>
            <a:r>
              <a:rPr lang="zh-TW" altLang="en-US" sz="3500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比手画脚</a:t>
            </a: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来形容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？</a:t>
            </a:r>
            <a:endParaRPr lang="zh-TW" altLang="en-US" sz="3500" dirty="0" smtClean="0"/>
          </a:p>
        </p:txBody>
      </p:sp>
      <p:pic>
        <p:nvPicPr>
          <p:cNvPr id="3" name="圖片 2" descr="o-COLLEGE-CLASS-faceboo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556792"/>
            <a:ext cx="3816423" cy="3312368"/>
          </a:xfrm>
          <a:prstGeom prst="rect">
            <a:avLst/>
          </a:prstGeom>
        </p:spPr>
      </p:pic>
      <p:pic>
        <p:nvPicPr>
          <p:cNvPr id="4" name="圖片 3" descr="Screen Shot 2017-06-11 at 1.44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56792"/>
            <a:ext cx="4101116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>
                <a:latin typeface="Hannotate SC Regular" charset="0"/>
                <a:ea typeface="微軟正黑體" charset="0"/>
                <a:cs typeface="微軟正黑體" charset="0"/>
              </a:rPr>
              <a:t>第八單元</a:t>
            </a:r>
            <a:r>
              <a:rPr lang="en-US" altLang="zh-TW" dirty="0" smtClean="0">
                <a:latin typeface="Hannotate SC Regular" charset="0"/>
                <a:ea typeface="微軟正黑體" charset="0"/>
                <a:cs typeface="微軟正黑體" charset="0"/>
              </a:rPr>
              <a:t>(2)</a:t>
            </a:r>
            <a:r>
              <a:rPr lang="zh-TW" altLang="en-US" dirty="0" smtClean="0">
                <a:latin typeface="Hannotate SC Regular" charset="0"/>
                <a:ea typeface="微軟正黑體" charset="0"/>
                <a:cs typeface="微軟正黑體" charset="0"/>
              </a:rPr>
              <a:t>：大吃大喝</a:t>
            </a:r>
            <a:endParaRPr lang="zh-TW" altLang="en-US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Screen Shot 2017-06-11 at 1.52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297" y="1556792"/>
            <a:ext cx="3620903" cy="314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2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>
                <a:latin typeface="Hannotate SC Regular" charset="0"/>
                <a:ea typeface="微軟正黑體" charset="0"/>
                <a:cs typeface="微軟正黑體" charset="0"/>
              </a:rPr>
              <a:t>第八單元</a:t>
            </a:r>
            <a:r>
              <a:rPr lang="en-US" altLang="zh-TW" dirty="0" smtClean="0">
                <a:latin typeface="Hannotate SC Regular" charset="0"/>
                <a:ea typeface="微軟正黑體" charset="0"/>
                <a:cs typeface="微軟正黑體" charset="0"/>
              </a:rPr>
              <a:t>(2)</a:t>
            </a:r>
            <a:r>
              <a:rPr lang="zh-TW" altLang="en-US" dirty="0" smtClean="0">
                <a:latin typeface="Hannotate SC Regular" charset="0"/>
                <a:ea typeface="微軟正黑體" charset="0"/>
                <a:cs typeface="微軟正黑體" charset="0"/>
              </a:rPr>
              <a:t>：大吃大喝</a:t>
            </a:r>
            <a:endParaRPr lang="zh-TW" altLang="en-US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5" name="圖片 4" descr="download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23" y="1301330"/>
            <a:ext cx="4820449" cy="356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8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06896" y="548680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請問：哪一個可以用</a:t>
            </a:r>
            <a:r>
              <a:rPr lang="zh-TW" altLang="en-US" sz="3500" dirty="0" smtClean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大吃大喝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來形容？</a:t>
            </a:r>
            <a:r>
              <a:rPr lang="en-US" altLang="zh-TW" sz="3500" dirty="0" smtClean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3500" dirty="0" smtClean="0">
                <a:latin typeface="微軟正黑體"/>
                <a:ea typeface="微軟正黑體"/>
                <a:cs typeface="微軟正黑體"/>
              </a:rPr>
            </a:b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请问：哪一个可以用</a:t>
            </a:r>
            <a:r>
              <a:rPr lang="zh-TW" altLang="en-US" sz="3500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大吃大喝</a:t>
            </a: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来形容？</a:t>
            </a:r>
            <a:br>
              <a:rPr lang="zh-TW" altLang="en-US" sz="3500" dirty="0">
                <a:latin typeface="微軟正黑體"/>
                <a:ea typeface="微軟正黑體"/>
                <a:cs typeface="微軟正黑體"/>
              </a:rPr>
            </a:br>
            <a:endParaRPr lang="zh-TW" altLang="en-US" sz="3500" dirty="0" smtClean="0"/>
          </a:p>
        </p:txBody>
      </p:sp>
      <p:pic>
        <p:nvPicPr>
          <p:cNvPr id="3" name="圖片 2" descr="5de8e05deb03838a8e3b7709e98da4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84784"/>
            <a:ext cx="3528392" cy="3456384"/>
          </a:xfrm>
          <a:prstGeom prst="rect">
            <a:avLst/>
          </a:prstGeom>
        </p:spPr>
      </p:pic>
      <p:pic>
        <p:nvPicPr>
          <p:cNvPr id="4" name="圖片 3" descr="images (1)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84784"/>
            <a:ext cx="3708524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8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第八單元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(3)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：狼吞虎嚥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>
                <a:latin typeface="微軟正黑體"/>
                <a:ea typeface="微軟正黑體"/>
                <a:cs typeface="微軟正黑體"/>
              </a:rPr>
              <a:t>狼吞虎咽</a:t>
            </a: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Screen Shot 2017-06-11 at 2.04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699" y="1675842"/>
            <a:ext cx="2167413" cy="261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0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第八單元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(3)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：狼吞虎嚥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>
                <a:latin typeface="微軟正黑體"/>
                <a:ea typeface="微軟正黑體"/>
                <a:cs typeface="微軟正黑體"/>
              </a:rPr>
              <a:t>狼吞虎咽</a:t>
            </a: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08be95b807104f4e8a0b9717614629c8_th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12776"/>
            <a:ext cx="63119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8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2880" y="332656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請問：哪一個可以用</a:t>
            </a:r>
            <a:r>
              <a:rPr lang="zh-TW" altLang="en-US" sz="3500" dirty="0" smtClean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狼吞虎嚥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來形容？</a:t>
            </a:r>
            <a:r>
              <a:rPr lang="en-US" altLang="zh-TW" sz="3500" dirty="0" smtClean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3500" dirty="0" smtClean="0">
                <a:latin typeface="微軟正黑體"/>
                <a:ea typeface="微軟正黑體"/>
                <a:cs typeface="微軟正黑體"/>
              </a:rPr>
            </a:b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请问：哪一个可以用</a:t>
            </a:r>
            <a:r>
              <a:rPr lang="zh-TW" altLang="en-US" sz="3500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狼吞虎咽</a:t>
            </a: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来形容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？</a:t>
            </a:r>
            <a:endParaRPr lang="zh-TW" altLang="en-US" sz="3500" dirty="0" smtClean="0"/>
          </a:p>
        </p:txBody>
      </p:sp>
      <p:pic>
        <p:nvPicPr>
          <p:cNvPr id="3" name="圖片 2" descr="Screen Shot 2017-06-11 at 2.06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56792"/>
            <a:ext cx="3894842" cy="3312368"/>
          </a:xfrm>
          <a:prstGeom prst="rect">
            <a:avLst/>
          </a:prstGeom>
        </p:spPr>
      </p:pic>
      <p:pic>
        <p:nvPicPr>
          <p:cNvPr id="4" name="圖片 3" descr="images (2)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556792"/>
            <a:ext cx="3895515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2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第八單元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(4)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：忘東忘西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忘东忘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西</a:t>
            </a: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Screen Shot 2017-06-11 at 2.11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452488"/>
            <a:ext cx="4668789" cy="327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第八單元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(4)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：忘東忘西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忘东忘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西</a:t>
            </a: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4" name="圖片 3" descr="download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340768"/>
            <a:ext cx="4680520" cy="350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9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2880" y="701824"/>
            <a:ext cx="8229600" cy="1143000"/>
          </a:xfrm>
        </p:spPr>
        <p:txBody>
          <a:bodyPr/>
          <a:lstStyle/>
          <a:p>
            <a:pPr algn="l"/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第一單元</a:t>
            </a:r>
            <a:r>
              <a:rPr lang="en-US" altLang="zh-TW" sz="4000" dirty="0">
                <a:latin typeface="Hannotate SC Regular" charset="0"/>
                <a:ea typeface="微軟正黑體" charset="0"/>
                <a:cs typeface="微軟正黑體" charset="0"/>
              </a:rPr>
              <a:t>(3)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：慌慌張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張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慌慌张张</a:t>
            </a:r>
            <a:b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</a:b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24578" name="圖片 4" descr="Screen Shot 2017-06-02 at 11.11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614488"/>
            <a:ext cx="8058150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06896" y="341784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請問：哪一個可以用</a:t>
            </a:r>
            <a:r>
              <a:rPr lang="zh-TW" altLang="en-US" sz="3500" dirty="0" smtClean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忘東忘西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來形容？</a:t>
            </a:r>
            <a:r>
              <a:rPr lang="en-US" altLang="zh-TW" sz="3500" dirty="0" smtClean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3500" dirty="0" smtClean="0">
                <a:latin typeface="微軟正黑體"/>
                <a:ea typeface="微軟正黑體"/>
                <a:cs typeface="微軟正黑體"/>
              </a:rPr>
            </a:b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请问：哪一个可以用</a:t>
            </a:r>
            <a:r>
              <a:rPr lang="zh-TW" altLang="en-US" sz="3500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忘东忘西</a:t>
            </a: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来形容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？</a:t>
            </a:r>
            <a:endParaRPr lang="zh-TW" altLang="en-US" sz="3500" dirty="0" smtClean="0"/>
          </a:p>
        </p:txBody>
      </p:sp>
      <p:pic>
        <p:nvPicPr>
          <p:cNvPr id="4" name="圖片 3" descr="F145394657247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6792"/>
            <a:ext cx="3744416" cy="3384376"/>
          </a:xfrm>
          <a:prstGeom prst="rect">
            <a:avLst/>
          </a:prstGeom>
        </p:spPr>
      </p:pic>
      <p:pic>
        <p:nvPicPr>
          <p:cNvPr id="5" name="圖片 4" descr="kid-smart-lightbulb-brain-600x3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56792"/>
            <a:ext cx="3816424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3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/>
          <a:lstStyle/>
          <a:p>
            <a:pPr algn="l"/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第八單元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(5)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：說到做到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说到做到</a:t>
            </a:r>
            <a:b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</a:b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Screen Shot 2017-06-11 at 4.22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268760"/>
            <a:ext cx="4320480" cy="357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1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第八單元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(5)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：說到做到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说到做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到</a:t>
            </a: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49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請問：藍色的企鵝有沒有</a:t>
            </a:r>
            <a:r>
              <a:rPr lang="zh-TW" altLang="en-US" sz="3500" dirty="0" smtClean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說到做到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？</a:t>
            </a:r>
            <a:r>
              <a:rPr lang="en-US" altLang="zh-TW" sz="3500" dirty="0" smtClean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3500" dirty="0" smtClean="0">
                <a:latin typeface="微軟正黑體"/>
                <a:ea typeface="微軟正黑體"/>
                <a:cs typeface="微軟正黑體"/>
              </a:rPr>
            </a:b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请问：蓝色的企鹅有没有</a:t>
            </a:r>
            <a:r>
              <a:rPr lang="zh-TW" altLang="en-US" sz="3500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说到做到</a:t>
            </a: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？</a:t>
            </a:r>
            <a:br>
              <a:rPr lang="zh-TW" altLang="en-US" sz="3500" dirty="0">
                <a:latin typeface="微軟正黑體"/>
                <a:ea typeface="微軟正黑體"/>
                <a:cs typeface="微軟正黑體"/>
              </a:rPr>
            </a:br>
            <a:endParaRPr lang="zh-TW" altLang="en-US" sz="3500" dirty="0" smtClean="0"/>
          </a:p>
        </p:txBody>
      </p:sp>
      <p:pic>
        <p:nvPicPr>
          <p:cNvPr id="3" name="圖片 2" descr="20169516244883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444164"/>
            <a:ext cx="5472608" cy="508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4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8864" y="629816"/>
            <a:ext cx="8229600" cy="1143000"/>
          </a:xfrm>
        </p:spPr>
        <p:txBody>
          <a:bodyPr/>
          <a:lstStyle/>
          <a:p>
            <a:pPr algn="l"/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第一單元</a:t>
            </a:r>
            <a:r>
              <a:rPr lang="en-US" altLang="zh-TW" sz="4000" dirty="0">
                <a:latin typeface="Hannotate SC Regular" charset="0"/>
                <a:ea typeface="微軟正黑體" charset="0"/>
                <a:cs typeface="微軟正黑體" charset="0"/>
              </a:rPr>
              <a:t>(3)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：慌慌張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張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慌慌张张</a:t>
            </a:r>
            <a:b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</a:b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download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407297"/>
            <a:ext cx="5112568" cy="3389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34888" y="629816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請問：哪一個可以用</a:t>
            </a:r>
            <a:r>
              <a:rPr lang="zh-TW" altLang="en-US" sz="3500" dirty="0" smtClean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慌慌張張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來形容？</a:t>
            </a:r>
            <a:r>
              <a:rPr lang="en-US" altLang="zh-TW" sz="3500" dirty="0" smtClean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3500" dirty="0" smtClean="0">
                <a:latin typeface="微軟正黑體"/>
                <a:ea typeface="微軟正黑體"/>
                <a:cs typeface="微軟正黑體"/>
              </a:rPr>
            </a:b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请问：哪一个可以用</a:t>
            </a:r>
            <a:r>
              <a:rPr lang="zh-TW" altLang="en-US" sz="3500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慌慌张张</a:t>
            </a: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来形容？</a:t>
            </a:r>
            <a:br>
              <a:rPr lang="zh-TW" altLang="en-US" sz="3500" dirty="0">
                <a:latin typeface="微軟正黑體"/>
                <a:ea typeface="微軟正黑體"/>
                <a:cs typeface="微軟正黑體"/>
              </a:rPr>
            </a:br>
            <a:endParaRPr lang="zh-TW" altLang="en-US" sz="3500" dirty="0" smtClean="0"/>
          </a:p>
        </p:txBody>
      </p:sp>
      <p:pic>
        <p:nvPicPr>
          <p:cNvPr id="3" name="圖片 2" descr="f9ca4895fdca4ebfabb12259717281d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556792"/>
            <a:ext cx="2771800" cy="3395097"/>
          </a:xfrm>
          <a:prstGeom prst="rect">
            <a:avLst/>
          </a:prstGeom>
        </p:spPr>
      </p:pic>
      <p:pic>
        <p:nvPicPr>
          <p:cNvPr id="4" name="圖片 3" descr="Screen Shot 2017-06-04 at 10.30.4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56792"/>
            <a:ext cx="2966210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/>
          <a:lstStyle/>
          <a:p>
            <a:pPr algn="l"/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第一單元</a:t>
            </a:r>
            <a:r>
              <a:rPr lang="en-US" altLang="zh-TW" sz="4000" dirty="0">
                <a:latin typeface="Hannotate SC Regular" charset="0"/>
                <a:ea typeface="微軟正黑體" charset="0"/>
                <a:cs typeface="微軟正黑體" charset="0"/>
              </a:rPr>
              <a:t>(4)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：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來來去去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来来去去</a:t>
            </a:r>
            <a:b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</a:b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27650" name="圖片 4" descr="Screen Shot 2017-06-02 at 11.11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24175"/>
            <a:ext cx="5551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圖片 5" descr="Screen Shot 2017-06-02 at 11.12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68413"/>
            <a:ext cx="554355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第一單元</a:t>
            </a:r>
            <a:r>
              <a:rPr lang="en-US" altLang="zh-TW" sz="4000" dirty="0">
                <a:latin typeface="Hannotate SC Regular" charset="0"/>
                <a:ea typeface="微軟正黑體" charset="0"/>
                <a:cs typeface="微軟正黑體" charset="0"/>
              </a:rPr>
              <a:t>(4)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：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來來去去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来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来去去</a:t>
            </a: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650879757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381957"/>
            <a:ext cx="5472608" cy="3415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2880" y="620688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請問：哪一個可以用</a:t>
            </a:r>
            <a:r>
              <a:rPr lang="zh-TW" altLang="en-US" sz="3500" dirty="0" smtClean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來來去去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來形容？</a:t>
            </a:r>
            <a:r>
              <a:rPr lang="en-US" altLang="zh-TW" sz="3500" dirty="0" smtClean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3500" dirty="0" smtClean="0">
                <a:latin typeface="微軟正黑體"/>
                <a:ea typeface="微軟正黑體"/>
                <a:cs typeface="微軟正黑體"/>
              </a:rPr>
            </a:b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请问：哪一个可以用</a:t>
            </a:r>
            <a:r>
              <a:rPr lang="zh-TW" altLang="en-US" sz="3500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来来去去</a:t>
            </a: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来形容？</a:t>
            </a:r>
            <a:br>
              <a:rPr lang="zh-TW" altLang="en-US" sz="3500" dirty="0">
                <a:latin typeface="微軟正黑體"/>
                <a:ea typeface="微軟正黑體"/>
                <a:cs typeface="微軟正黑體"/>
              </a:rPr>
            </a:br>
            <a:endParaRPr lang="zh-TW" altLang="en-US" sz="3500" dirty="0" smtClean="0"/>
          </a:p>
        </p:txBody>
      </p:sp>
      <p:pic>
        <p:nvPicPr>
          <p:cNvPr id="3" name="圖片 2" descr="depositphotos_55307787-stock-photo-shopping-people-at-the-champ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275" y="1556792"/>
            <a:ext cx="2910069" cy="3436479"/>
          </a:xfrm>
          <a:prstGeom prst="rect">
            <a:avLst/>
          </a:prstGeom>
        </p:spPr>
      </p:pic>
      <p:pic>
        <p:nvPicPr>
          <p:cNvPr id="4" name="圖片 3" descr="aHR0cDovL2ZpbGUueW5ldC5jb20vMi8xNDA1LzExLzg5NjY5MDcuanB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320" y="1608895"/>
            <a:ext cx="2772672" cy="338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/>
          <a:lstStyle/>
          <a:p>
            <a:pPr algn="l"/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第一單元</a:t>
            </a:r>
            <a:r>
              <a:rPr lang="en-US" altLang="zh-TW" sz="4000" dirty="0">
                <a:latin typeface="Hannotate SC Regular" charset="0"/>
                <a:ea typeface="微軟正黑體" charset="0"/>
                <a:cs typeface="微軟正黑體" charset="0"/>
              </a:rPr>
              <a:t>(5)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：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想來想去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想来想去</a:t>
            </a:r>
            <a:b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</a:b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0722" name="圖片 3" descr="Screen Shot 2017-06-02 at 11.10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1268413"/>
            <a:ext cx="4462462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/>
          <a:lstStyle/>
          <a:p>
            <a:pPr algn="l"/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第一單元</a:t>
            </a:r>
            <a:r>
              <a:rPr lang="en-US" altLang="zh-TW" sz="4000" dirty="0">
                <a:latin typeface="Hannotate SC Regular" charset="0"/>
                <a:ea typeface="微軟正黑體" charset="0"/>
                <a:cs typeface="微軟正黑體" charset="0"/>
              </a:rPr>
              <a:t>(5)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：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想來想去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想来想去</a:t>
            </a:r>
            <a:b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</a:b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4" name="圖片 3" descr="1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412776"/>
            <a:ext cx="5029129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14338"/>
            <a:ext cx="8229600" cy="1143000"/>
          </a:xfrm>
        </p:spPr>
        <p:txBody>
          <a:bodyPr/>
          <a:lstStyle/>
          <a:p>
            <a:pPr>
              <a:defRPr/>
            </a:pPr>
            <a:r>
              <a:rPr kumimoji="0" lang="zh-TW" altLang="en-US" sz="40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美洲華語第一冊</a:t>
            </a:r>
            <a:r>
              <a:rPr kumimoji="0" lang="en-US" altLang="zh-TW" sz="40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/>
            </a:r>
            <a:br>
              <a:rPr kumimoji="0" lang="en-US" altLang="zh-TW" sz="40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</a:br>
            <a:r>
              <a:rPr kumimoji="0" lang="zh-TW" altLang="en-US" sz="40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成語</a:t>
            </a:r>
            <a:r>
              <a:rPr kumimoji="0" lang="en-US" altLang="zh-TW" sz="40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/</a:t>
            </a:r>
            <a:r>
              <a:rPr kumimoji="0" lang="zh-TW" altLang="en-US" sz="40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常用詞語</a:t>
            </a:r>
            <a:r>
              <a:rPr kumimoji="0" lang="en-US" altLang="zh-TW" sz="40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  </a:t>
            </a:r>
            <a:r>
              <a:rPr kumimoji="0" lang="zh-TW" altLang="en-US" sz="40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總表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539552" y="1593390"/>
          <a:ext cx="7992890" cy="3888426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904194"/>
                <a:gridCol w="1688094"/>
                <a:gridCol w="918609"/>
                <a:gridCol w="1817696"/>
                <a:gridCol w="871500"/>
                <a:gridCol w="1792797"/>
              </a:tblGrid>
              <a:tr h="936104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單元一</a:t>
                      </a:r>
                      <a:endParaRPr lang="zh-TW" alt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u="sng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成語</a:t>
                      </a:r>
                      <a:r>
                        <a:rPr lang="en-US" altLang="zh-TW" u="sng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/</a:t>
                      </a:r>
                      <a:r>
                        <a:rPr lang="zh-TW" altLang="en-US" u="sng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常用詞語</a:t>
                      </a:r>
                      <a:endParaRPr lang="en-US" altLang="zh-TW" u="sng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微軟正黑體"/>
                        <a:ea typeface="微軟正黑體"/>
                        <a:cs typeface="微軟正黑體"/>
                      </a:endParaRPr>
                    </a:p>
                    <a:p>
                      <a:r>
                        <a:rPr lang="en-US" altLang="zh-TW" u="non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T:</a:t>
                      </a:r>
                      <a:r>
                        <a:rPr lang="zh-TW" altLang="en-US" u="non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我的朋友在</a:t>
                      </a:r>
                      <a:endParaRPr lang="en-US" altLang="zh-TW" u="non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微軟正黑體"/>
                        <a:ea typeface="微軟正黑體"/>
                        <a:cs typeface="微軟正黑體"/>
                      </a:endParaRPr>
                    </a:p>
                    <a:p>
                      <a:r>
                        <a:rPr lang="en-US" altLang="zh-TW" u="non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   </a:t>
                      </a:r>
                      <a:r>
                        <a:rPr lang="zh-TW" altLang="en-US" u="non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哪裡</a:t>
                      </a:r>
                      <a:endParaRPr lang="en-US" altLang="zh-TW" u="non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微軟正黑體"/>
                        <a:ea typeface="微軟正黑體"/>
                        <a:cs typeface="微軟正黑體"/>
                      </a:endParaRPr>
                    </a:p>
                    <a:p>
                      <a:r>
                        <a:rPr lang="en-US" altLang="zh-TW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S</a:t>
                      </a:r>
                      <a:r>
                        <a:rPr lang="en-US" altLang="zh-TW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:</a:t>
                      </a:r>
                      <a:r>
                        <a:rPr lang="zh-TW" altLang="en-US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少了一頭驢</a:t>
                      </a:r>
                      <a:endParaRPr lang="en-US" altLang="zh-TW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單元二</a:t>
                      </a:r>
                      <a:endParaRPr lang="zh-TW" alt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u="sng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成語</a:t>
                      </a:r>
                      <a:r>
                        <a:rPr lang="en-US" altLang="zh-TW" u="sng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/</a:t>
                      </a:r>
                      <a:r>
                        <a:rPr lang="zh-TW" altLang="en-US" u="sng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常用詞語</a:t>
                      </a:r>
                      <a:endParaRPr lang="en-US" altLang="zh-TW" u="sng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微軟正黑體"/>
                        <a:ea typeface="微軟正黑體"/>
                        <a:cs typeface="微軟正黑體"/>
                      </a:endParaRPr>
                    </a:p>
                    <a:p>
                      <a:r>
                        <a:rPr lang="en-US" altLang="zh-TW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T</a:t>
                      </a:r>
                      <a:r>
                        <a:rPr lang="en-US" altLang="zh-TW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:</a:t>
                      </a:r>
                      <a:r>
                        <a:rPr lang="zh-TW" altLang="en-US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我有十個指頭</a:t>
                      </a:r>
                      <a:endParaRPr lang="en-US" altLang="zh-TW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微軟正黑體"/>
                        <a:ea typeface="微軟正黑體"/>
                        <a:cs typeface="微軟正黑體"/>
                      </a:endParaRPr>
                    </a:p>
                    <a:p>
                      <a:r>
                        <a:rPr lang="en-US" altLang="zh-TW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S</a:t>
                      </a:r>
                      <a:r>
                        <a:rPr lang="en-US" altLang="zh-TW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:</a:t>
                      </a:r>
                      <a:r>
                        <a:rPr lang="zh-TW" altLang="en-US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汽球飛上天</a:t>
                      </a:r>
                      <a:endParaRPr lang="zh-TW" alt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單元三</a:t>
                      </a:r>
                      <a:endParaRPr lang="zh-TW" alt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u="sng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成語</a:t>
                      </a:r>
                      <a:r>
                        <a:rPr lang="en-US" altLang="zh-TW" u="sng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/</a:t>
                      </a:r>
                      <a:r>
                        <a:rPr lang="zh-TW" altLang="en-US" u="sng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常用詞語</a:t>
                      </a:r>
                      <a:endParaRPr lang="en-US" altLang="zh-TW" u="sng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微軟正黑體"/>
                        <a:ea typeface="微軟正黑體"/>
                        <a:cs typeface="微軟正黑體"/>
                      </a:endParaRPr>
                    </a:p>
                    <a:p>
                      <a:r>
                        <a:rPr lang="en-US" altLang="zh-TW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T:</a:t>
                      </a:r>
                      <a:r>
                        <a:rPr lang="zh-TW" altLang="en-US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媽媽的生日</a:t>
                      </a:r>
                      <a:endParaRPr lang="en-US" altLang="zh-TW" b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微軟正黑體"/>
                        <a:ea typeface="微軟正黑體"/>
                        <a:cs typeface="微軟正黑體"/>
                      </a:endParaRPr>
                    </a:p>
                    <a:p>
                      <a:r>
                        <a:rPr lang="en-US" altLang="zh-TW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S</a:t>
                      </a:r>
                      <a:r>
                        <a:rPr lang="en-US" altLang="zh-TW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:</a:t>
                      </a:r>
                      <a:r>
                        <a:rPr lang="zh-TW" altLang="en-US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森林大火</a:t>
                      </a:r>
                    </a:p>
                  </a:txBody>
                  <a:tcPr/>
                </a:tc>
              </a:tr>
              <a:tr h="449951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1T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(1)</a:t>
                      </a:r>
                      <a:r>
                        <a:rPr lang="zh-TW" altLang="en-US" dirty="0" smtClean="0">
                          <a:latin typeface="微軟正黑體"/>
                          <a:ea typeface="微軟正黑體"/>
                          <a:cs typeface="微軟正黑體"/>
                        </a:rPr>
                        <a:t>高高興興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2S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(1)</a:t>
                      </a:r>
                      <a:r>
                        <a:rPr lang="zh-TW" altLang="en-US" dirty="0" smtClean="0">
                          <a:latin typeface="微軟正黑體"/>
                          <a:ea typeface="微軟正黑體"/>
                          <a:cs typeface="微軟正黑體"/>
                        </a:rPr>
                        <a:t>大喊大叫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3T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(1)</a:t>
                      </a:r>
                      <a:r>
                        <a:rPr lang="zh-TW" altLang="en-US" dirty="0" smtClean="0">
                          <a:latin typeface="微軟正黑體"/>
                          <a:ea typeface="微軟正黑體"/>
                          <a:cs typeface="微軟正黑體"/>
                        </a:rPr>
                        <a:t>生日快樂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</a:tr>
              <a:tr h="44995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1S</a:t>
                      </a:r>
                      <a:endParaRPr lang="zh-TW" altLang="en-US" dirty="0" smtClean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(2)</a:t>
                      </a:r>
                      <a:r>
                        <a:rPr lang="zh-TW" altLang="en-US" dirty="0" smtClean="0">
                          <a:latin typeface="微軟正黑體"/>
                          <a:ea typeface="微軟正黑體"/>
                          <a:cs typeface="微軟正黑體"/>
                        </a:rPr>
                        <a:t>大吃一驚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2S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(2)</a:t>
                      </a:r>
                      <a:r>
                        <a:rPr lang="zh-TW" altLang="en-US" dirty="0" smtClean="0">
                          <a:latin typeface="微軟正黑體"/>
                          <a:ea typeface="微軟正黑體"/>
                          <a:cs typeface="微軟正黑體"/>
                        </a:rPr>
                        <a:t>跑來跑去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3T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(2)</a:t>
                      </a:r>
                      <a:r>
                        <a:rPr lang="zh-TW" altLang="en-US" dirty="0" smtClean="0">
                          <a:latin typeface="微軟正黑體"/>
                          <a:ea typeface="微軟正黑體"/>
                          <a:cs typeface="微軟正黑體"/>
                        </a:rPr>
                        <a:t>快快樂樂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</a:tr>
              <a:tr h="449951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1S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(3)</a:t>
                      </a:r>
                      <a:r>
                        <a:rPr lang="zh-TW" altLang="en-US" dirty="0" smtClean="0">
                          <a:latin typeface="微軟正黑體"/>
                          <a:ea typeface="微軟正黑體"/>
                          <a:cs typeface="微軟正黑體"/>
                        </a:rPr>
                        <a:t>慌慌張張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2S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(3)</a:t>
                      </a:r>
                      <a:r>
                        <a:rPr lang="zh-TW" altLang="en-US" dirty="0" smtClean="0">
                          <a:latin typeface="微軟正黑體"/>
                          <a:ea typeface="微軟正黑體"/>
                          <a:cs typeface="微軟正黑體"/>
                        </a:rPr>
                        <a:t>三更半夜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3T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(3)</a:t>
                      </a:r>
                      <a:r>
                        <a:rPr lang="zh-TW" altLang="en-US" dirty="0" smtClean="0">
                          <a:latin typeface="微軟正黑體"/>
                          <a:ea typeface="微軟正黑體"/>
                          <a:cs typeface="微軟正黑體"/>
                        </a:rPr>
                        <a:t>眉開眼笑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</a:tr>
              <a:tr h="449951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1S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(4)</a:t>
                      </a:r>
                      <a:r>
                        <a:rPr lang="zh-TW" altLang="en-US" dirty="0" smtClean="0">
                          <a:latin typeface="微軟正黑體"/>
                          <a:ea typeface="微軟正黑體"/>
                          <a:cs typeface="微軟正黑體"/>
                        </a:rPr>
                        <a:t>來來去去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2S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(4)</a:t>
                      </a:r>
                      <a:r>
                        <a:rPr lang="zh-TW" altLang="en-US" dirty="0" smtClean="0">
                          <a:latin typeface="微軟正黑體"/>
                          <a:ea typeface="微軟正黑體"/>
                          <a:cs typeface="微軟正黑體"/>
                        </a:rPr>
                        <a:t>一身冷汗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3S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(4)</a:t>
                      </a:r>
                      <a:r>
                        <a:rPr lang="zh-TW" altLang="en-US" dirty="0" smtClean="0">
                          <a:latin typeface="微軟正黑體"/>
                          <a:ea typeface="微軟正黑體"/>
                          <a:cs typeface="微軟正黑體"/>
                        </a:rPr>
                        <a:t>愁眉苦臉</a:t>
                      </a:r>
                    </a:p>
                  </a:txBody>
                  <a:tcPr/>
                </a:tc>
              </a:tr>
              <a:tr h="44995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1S</a:t>
                      </a:r>
                      <a:endParaRPr lang="zh-TW" altLang="en-US" dirty="0" smtClean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(5)</a:t>
                      </a:r>
                      <a:r>
                        <a:rPr lang="zh-TW" altLang="en-US" dirty="0" smtClean="0">
                          <a:latin typeface="微軟正黑體"/>
                          <a:ea typeface="微軟正黑體"/>
                          <a:cs typeface="微軟正黑體"/>
                        </a:rPr>
                        <a:t>想來想去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2S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(5)</a:t>
                      </a:r>
                      <a:r>
                        <a:rPr lang="zh-TW" altLang="en-US" dirty="0" smtClean="0">
                          <a:latin typeface="微軟正黑體"/>
                          <a:ea typeface="微軟正黑體"/>
                          <a:cs typeface="微軟正黑體"/>
                        </a:rPr>
                        <a:t>虛驚一場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3S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(5)</a:t>
                      </a:r>
                      <a:r>
                        <a:rPr lang="zh-TW" altLang="en-US" dirty="0" smtClean="0">
                          <a:latin typeface="微軟正黑體"/>
                          <a:ea typeface="微軟正黑體"/>
                          <a:cs typeface="微軟正黑體"/>
                        </a:rPr>
                        <a:t>分工合作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</a:tr>
              <a:tr h="449951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3S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(6)</a:t>
                      </a:r>
                      <a:r>
                        <a:rPr lang="zh-TW" altLang="en-US" dirty="0" smtClean="0">
                          <a:latin typeface="微軟正黑體"/>
                          <a:ea typeface="微軟正黑體"/>
                          <a:cs typeface="微軟正黑體"/>
                        </a:rPr>
                        <a:t>同心協力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2880" y="701824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請問：哪一個可以用</a:t>
            </a:r>
            <a:r>
              <a:rPr lang="zh-TW" altLang="en-US" sz="3500" dirty="0" smtClean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想來想去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來形容？</a:t>
            </a:r>
            <a:r>
              <a:rPr lang="en-US" altLang="zh-TW" sz="3500" dirty="0" smtClean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3500" dirty="0" smtClean="0">
                <a:latin typeface="微軟正黑體"/>
                <a:ea typeface="微軟正黑體"/>
                <a:cs typeface="微軟正黑體"/>
              </a:rPr>
            </a:b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请问：哪一个可以用</a:t>
            </a:r>
            <a:r>
              <a:rPr lang="zh-TW" altLang="en-US" sz="3500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想来想去</a:t>
            </a: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来形容？</a:t>
            </a:r>
            <a:br>
              <a:rPr lang="zh-TW" altLang="en-US" sz="3500" dirty="0">
                <a:latin typeface="微軟正黑體"/>
                <a:ea typeface="微軟正黑體"/>
                <a:cs typeface="微軟正黑體"/>
              </a:rPr>
            </a:br>
            <a:endParaRPr lang="zh-TW" altLang="en-US" sz="3500" dirty="0" smtClean="0"/>
          </a:p>
        </p:txBody>
      </p:sp>
      <p:pic>
        <p:nvPicPr>
          <p:cNvPr id="4" name="圖片 3" descr="depositphotos_65173327-stock-photo-girl-thinking-about-thing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639154"/>
            <a:ext cx="3240360" cy="3456384"/>
          </a:xfrm>
          <a:prstGeom prst="rect">
            <a:avLst/>
          </a:prstGeom>
        </p:spPr>
      </p:pic>
      <p:pic>
        <p:nvPicPr>
          <p:cNvPr id="5" name="圖片 4" descr="8648c953-7830-43db-9b02-0c35bc4686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639154"/>
            <a:ext cx="2952328" cy="3446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1692275" y="5373688"/>
            <a:ext cx="5832475" cy="647700"/>
          </a:xfrm>
        </p:spPr>
        <p:txBody>
          <a:bodyPr/>
          <a:lstStyle/>
          <a:p>
            <a:pPr>
              <a:defRPr/>
            </a:pPr>
            <a:r>
              <a:rPr kumimoji="0" lang="zh-TW" altLang="en-US" sz="6000" b="1" dirty="0" smtClean="0">
                <a:solidFill>
                  <a:srgbClr val="663300"/>
                </a:solidFill>
                <a:latin typeface="华文楷体"/>
                <a:ea typeface="华文楷体"/>
                <a:cs typeface="华文楷体"/>
              </a:rPr>
              <a:t>第二單元</a:t>
            </a:r>
            <a:endParaRPr kumimoji="0" lang="es-ES" altLang="zh-TW" sz="6000" b="1" dirty="0" smtClean="0">
              <a:solidFill>
                <a:srgbClr val="663300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6" name="Rectangle 150"/>
          <p:cNvSpPr txBox="1">
            <a:spLocks noChangeArrowheads="1"/>
          </p:cNvSpPr>
          <p:nvPr/>
        </p:nvSpPr>
        <p:spPr bwMode="auto">
          <a:xfrm>
            <a:off x="1692275" y="1412875"/>
            <a:ext cx="58324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9pPr>
          </a:lstStyle>
          <a:p>
            <a:pPr>
              <a:defRPr/>
            </a:pPr>
            <a:r>
              <a:rPr lang="zh-TW" altLang="en-US" sz="6000" b="1" dirty="0" smtClean="0">
                <a:solidFill>
                  <a:srgbClr val="663300"/>
                </a:solidFill>
                <a:latin typeface="华文楷体"/>
                <a:ea typeface="华文楷体"/>
                <a:cs typeface="华文楷体"/>
              </a:rPr>
              <a:t>美洲華語第一冊</a:t>
            </a:r>
            <a:endParaRPr lang="en-US" altLang="zh-TW" sz="6000" b="1" dirty="0" smtClean="0">
              <a:solidFill>
                <a:srgbClr val="663300"/>
              </a:solidFill>
              <a:latin typeface="华文楷体"/>
              <a:ea typeface="华文楷体"/>
              <a:cs typeface="华文楷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>
                <a:latin typeface="Hannotate SC Regular" charset="0"/>
                <a:ea typeface="微軟正黑體" charset="0"/>
                <a:cs typeface="微軟正黑體" charset="0"/>
              </a:rPr>
              <a:t>第二單元</a:t>
            </a:r>
            <a:r>
              <a:rPr lang="en-US" altLang="zh-TW" dirty="0">
                <a:latin typeface="Hannotate SC Regular" charset="0"/>
                <a:ea typeface="微軟正黑體" charset="0"/>
                <a:cs typeface="微軟正黑體" charset="0"/>
              </a:rPr>
              <a:t>(3)</a:t>
            </a:r>
            <a:r>
              <a:rPr lang="zh-TW" altLang="en-US" dirty="0">
                <a:latin typeface="Hannotate SC Regular" charset="0"/>
                <a:ea typeface="微軟正黑體" charset="0"/>
                <a:cs typeface="微軟正黑體" charset="0"/>
              </a:rPr>
              <a:t>：三更半夜</a:t>
            </a:r>
            <a:endParaRPr lang="zh-TW" altLang="en-US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40962" name="圖片 3" descr="Screen Shot 2017-06-03 at 7.52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75" y="1338263"/>
            <a:ext cx="4510088" cy="349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>
                <a:latin typeface="Hannotate SC Regular" charset="0"/>
                <a:ea typeface="微軟正黑體" charset="0"/>
                <a:cs typeface="微軟正黑體" charset="0"/>
              </a:rPr>
              <a:t>第二單元</a:t>
            </a:r>
            <a:r>
              <a:rPr lang="en-US" altLang="zh-TW">
                <a:latin typeface="Hannotate SC Regular" charset="0"/>
                <a:ea typeface="微軟正黑體" charset="0"/>
                <a:cs typeface="微軟正黑體" charset="0"/>
              </a:rPr>
              <a:t>(3)</a:t>
            </a:r>
            <a:r>
              <a:rPr lang="zh-TW" altLang="en-US">
                <a:latin typeface="Hannotate SC Regular" charset="0"/>
                <a:ea typeface="微軟正黑體" charset="0"/>
                <a:cs typeface="微軟正黑體" charset="0"/>
              </a:rPr>
              <a:t>：三更半夜</a:t>
            </a:r>
            <a:endParaRPr lang="zh-TW" altLang="en-US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dark_cities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369571"/>
            <a:ext cx="5472608" cy="33555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576" y="701824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請問：哪一個可以用</a:t>
            </a:r>
            <a:r>
              <a:rPr lang="zh-TW" altLang="en-US" sz="3500" dirty="0" smtClean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三更半夜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來形容？</a:t>
            </a:r>
            <a:r>
              <a:rPr lang="en-US" altLang="zh-TW" sz="3500" dirty="0" smtClean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3500" dirty="0" smtClean="0">
                <a:latin typeface="微軟正黑體"/>
                <a:ea typeface="微軟正黑體"/>
                <a:cs typeface="微軟正黑體"/>
              </a:rPr>
            </a:b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请问：哪一个可以用</a:t>
            </a:r>
            <a:r>
              <a:rPr lang="zh-TW" altLang="en-US" sz="3500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三更半夜</a:t>
            </a:r>
            <a:r>
              <a:rPr lang="zh-TW" altLang="en-US" sz="3500" dirty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来</a:t>
            </a: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形容？</a:t>
            </a:r>
            <a:br>
              <a:rPr lang="zh-TW" altLang="en-US" sz="3500" dirty="0">
                <a:latin typeface="微軟正黑體"/>
                <a:ea typeface="微軟正黑體"/>
                <a:cs typeface="微軟正黑體"/>
              </a:rPr>
            </a:br>
            <a:endParaRPr lang="zh-TW" altLang="en-US" sz="3500" dirty="0" smtClean="0"/>
          </a:p>
        </p:txBody>
      </p:sp>
      <p:pic>
        <p:nvPicPr>
          <p:cNvPr id="3" name="圖片 2" descr="200605132134249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681" y="1725084"/>
            <a:ext cx="3835743" cy="3024336"/>
          </a:xfrm>
          <a:prstGeom prst="rect">
            <a:avLst/>
          </a:prstGeom>
        </p:spPr>
      </p:pic>
      <p:pic>
        <p:nvPicPr>
          <p:cNvPr id="4" name="圖片 3" descr="taipei_n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5" y="1725084"/>
            <a:ext cx="3688214" cy="30720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>
                <a:latin typeface="Hannotate SC Regular" charset="0"/>
                <a:ea typeface="微軟正黑體" charset="0"/>
                <a:cs typeface="微軟正黑體" charset="0"/>
              </a:rPr>
              <a:t>第二單元</a:t>
            </a:r>
            <a:r>
              <a:rPr lang="en-US" altLang="zh-TW" dirty="0">
                <a:latin typeface="Hannotate SC Regular" charset="0"/>
                <a:ea typeface="微軟正黑體" charset="0"/>
                <a:cs typeface="微軟正黑體" charset="0"/>
              </a:rPr>
              <a:t>(4)</a:t>
            </a:r>
            <a:r>
              <a:rPr lang="zh-TW" altLang="en-US" dirty="0">
                <a:latin typeface="Hannotate SC Regular" charset="0"/>
                <a:ea typeface="微軟正黑體" charset="0"/>
                <a:cs typeface="微軟正黑體" charset="0"/>
              </a:rPr>
              <a:t>：一身冷汗</a:t>
            </a:r>
            <a:endParaRPr lang="zh-TW" altLang="en-US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4" name="圖片 3" descr="Screen Shot 2017-06-11 at 10.04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423445"/>
            <a:ext cx="2736304" cy="33737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>
                <a:latin typeface="Hannotate SC Regular" charset="0"/>
                <a:ea typeface="微軟正黑體" charset="0"/>
                <a:cs typeface="微軟正黑體" charset="0"/>
              </a:rPr>
              <a:t>第二單元</a:t>
            </a:r>
            <a:r>
              <a:rPr lang="en-US" altLang="zh-TW">
                <a:latin typeface="Hannotate SC Regular" charset="0"/>
                <a:ea typeface="微軟正黑體" charset="0"/>
                <a:cs typeface="微軟正黑體" charset="0"/>
              </a:rPr>
              <a:t>(4)</a:t>
            </a:r>
            <a:r>
              <a:rPr lang="zh-TW" altLang="en-US">
                <a:latin typeface="Hannotate SC Regular" charset="0"/>
                <a:ea typeface="微軟正黑體" charset="0"/>
                <a:cs typeface="微軟正黑體" charset="0"/>
              </a:rPr>
              <a:t>：一身冷汗</a:t>
            </a:r>
            <a:endParaRPr lang="zh-TW" altLang="en-US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1363063068-40461539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268760"/>
            <a:ext cx="4864865" cy="3891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576" y="413792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請問：哪一個可以用</a:t>
            </a:r>
            <a:r>
              <a:rPr lang="zh-TW" altLang="en-US" sz="3500" dirty="0" smtClean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一身冷汗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來形容？</a:t>
            </a:r>
            <a:r>
              <a:rPr lang="en-US" altLang="zh-TW" sz="3500" dirty="0" smtClean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3500" dirty="0" smtClean="0">
                <a:latin typeface="微軟正黑體"/>
                <a:ea typeface="微軟正黑體"/>
                <a:cs typeface="微軟正黑體"/>
              </a:rPr>
            </a:b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请问：哪一个可以用</a:t>
            </a:r>
            <a:r>
              <a:rPr lang="zh-TW" altLang="en-US" sz="3500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一身冷汗</a:t>
            </a: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来形容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？</a:t>
            </a:r>
            <a:endParaRPr lang="zh-TW" altLang="en-US" sz="3500" dirty="0" smtClean="0"/>
          </a:p>
        </p:txBody>
      </p:sp>
      <p:pic>
        <p:nvPicPr>
          <p:cNvPr id="3" name="圖片 2" descr="e413d6792c7ce1c4ea8ef59aac96aef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067" y="1484784"/>
            <a:ext cx="2882285" cy="3500941"/>
          </a:xfrm>
          <a:prstGeom prst="rect">
            <a:avLst/>
          </a:prstGeom>
        </p:spPr>
      </p:pic>
      <p:pic>
        <p:nvPicPr>
          <p:cNvPr id="4" name="圖片 3" descr="2b2788695d517052fdb7b69daf59a2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484784"/>
            <a:ext cx="2875809" cy="3528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0872" y="557808"/>
            <a:ext cx="8229600" cy="1143000"/>
          </a:xfrm>
        </p:spPr>
        <p:txBody>
          <a:bodyPr/>
          <a:lstStyle/>
          <a:p>
            <a:pPr algn="l"/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第二單元</a:t>
            </a:r>
            <a:r>
              <a:rPr lang="en-US" altLang="zh-TW" sz="4000" dirty="0">
                <a:latin typeface="Hannotate SC Regular" charset="0"/>
                <a:ea typeface="微軟正黑體" charset="0"/>
                <a:cs typeface="微軟正黑體" charset="0"/>
              </a:rPr>
              <a:t>(5)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：虛驚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一場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虚惊一场</a:t>
            </a:r>
            <a:b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</a:b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47106" name="圖片 3" descr="Screen Shot 2017-06-03 at 7.52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8" y="2565400"/>
            <a:ext cx="263525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圖片 4" descr="Screen Shot 2017-06-03 at 8.03.3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050" y="2060575"/>
            <a:ext cx="253047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圖片 5" descr="Screen Shot 2017-06-03 at 8.03.3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1412875"/>
            <a:ext cx="2535237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右彎箭號 10"/>
          <p:cNvSpPr/>
          <p:nvPr/>
        </p:nvSpPr>
        <p:spPr bwMode="auto">
          <a:xfrm rot="5400000">
            <a:off x="3257550" y="1503363"/>
            <a:ext cx="323850" cy="431800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2" name="右彎箭號 11"/>
          <p:cNvSpPr/>
          <p:nvPr/>
        </p:nvSpPr>
        <p:spPr bwMode="auto">
          <a:xfrm rot="5400000">
            <a:off x="5922169" y="2078831"/>
            <a:ext cx="323850" cy="433388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/>
          <a:lstStyle/>
          <a:p>
            <a:pPr algn="l"/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第二單元</a:t>
            </a:r>
            <a:r>
              <a:rPr lang="en-US" altLang="zh-TW" sz="4000" dirty="0">
                <a:latin typeface="Hannotate SC Regular" charset="0"/>
                <a:ea typeface="微軟正黑體" charset="0"/>
                <a:cs typeface="微軟正黑體" charset="0"/>
              </a:rPr>
              <a:t>(5)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：虛驚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一場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虚惊一场</a:t>
            </a:r>
            <a:b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</a:b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4" name="圖片 3" descr="PHO-10Apr10-2170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268760"/>
            <a:ext cx="3312368" cy="3672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14338"/>
            <a:ext cx="8229600" cy="1143000"/>
          </a:xfrm>
        </p:spPr>
        <p:txBody>
          <a:bodyPr/>
          <a:lstStyle/>
          <a:p>
            <a:pPr>
              <a:defRPr/>
            </a:pPr>
            <a:r>
              <a:rPr kumimoji="0" lang="zh-TW" altLang="en-US" sz="40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美洲華語第一冊</a:t>
            </a:r>
            <a:r>
              <a:rPr kumimoji="0" lang="en-US" altLang="zh-TW" sz="40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/>
            </a:r>
            <a:br>
              <a:rPr kumimoji="0" lang="en-US" altLang="zh-TW" sz="40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</a:br>
            <a:r>
              <a:rPr kumimoji="0" lang="zh-TW" altLang="en-US" sz="40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成語</a:t>
            </a:r>
            <a:r>
              <a:rPr kumimoji="0" lang="en-US" altLang="zh-TW" sz="40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/</a:t>
            </a:r>
            <a:r>
              <a:rPr kumimoji="0" lang="zh-TW" altLang="en-US" sz="40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常用詞語</a:t>
            </a:r>
            <a:r>
              <a:rPr kumimoji="0" lang="en-US" altLang="zh-TW" sz="40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  </a:t>
            </a:r>
            <a:r>
              <a:rPr kumimoji="0" lang="zh-TW" altLang="en-US" sz="40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總表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791761"/>
              </p:ext>
            </p:extLst>
          </p:nvPr>
        </p:nvGraphicFramePr>
        <p:xfrm>
          <a:off x="539552" y="1628800"/>
          <a:ext cx="7992890" cy="4711386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904194"/>
                <a:gridCol w="1688094"/>
                <a:gridCol w="918609"/>
                <a:gridCol w="1817696"/>
                <a:gridCol w="871500"/>
                <a:gridCol w="1792797"/>
              </a:tblGrid>
              <a:tr h="201168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單元四</a:t>
                      </a:r>
                      <a:endParaRPr lang="zh-TW" altLang="en-US" sz="1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800" u="sng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成語</a:t>
                      </a:r>
                      <a:r>
                        <a:rPr lang="en-US" altLang="zh-TW" sz="1800" u="sng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/</a:t>
                      </a:r>
                      <a:r>
                        <a:rPr lang="zh-TW" altLang="en-US" sz="1800" u="sng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常用詞語</a:t>
                      </a:r>
                      <a:endParaRPr lang="en-US" altLang="zh-TW" sz="1800" u="sng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微軟正黑體"/>
                        <a:ea typeface="微軟正黑體"/>
                        <a:cs typeface="微軟正黑體"/>
                      </a:endParaRPr>
                    </a:p>
                    <a:p>
                      <a:r>
                        <a:rPr lang="en-US" altLang="zh-TW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T:</a:t>
                      </a:r>
                      <a:r>
                        <a:rPr lang="zh-TW" altLang="en-US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紅花和白花</a:t>
                      </a:r>
                      <a:endParaRPr lang="en-US" altLang="zh-TW" sz="18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微軟正黑體"/>
                        <a:ea typeface="微軟正黑體"/>
                        <a:cs typeface="微軟正黑體"/>
                      </a:endParaRPr>
                    </a:p>
                    <a:p>
                      <a:r>
                        <a:rPr lang="en-US" altLang="zh-TW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   </a:t>
                      </a:r>
                      <a:r>
                        <a:rPr lang="zh-TW" altLang="en-US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下雨了</a:t>
                      </a:r>
                      <a:endParaRPr lang="en-US" altLang="zh-TW" sz="18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微軟正黑體"/>
                        <a:ea typeface="微軟正黑體"/>
                        <a:cs typeface="微軟正黑體"/>
                      </a:endParaRPr>
                    </a:p>
                    <a:p>
                      <a:r>
                        <a:rPr lang="en-US" altLang="zh-TW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   </a:t>
                      </a:r>
                      <a:r>
                        <a:rPr lang="zh-TW" altLang="en-US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大風大雨</a:t>
                      </a:r>
                      <a:endParaRPr lang="en-US" altLang="zh-TW" sz="18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微軟正黑體"/>
                        <a:ea typeface="微軟正黑體"/>
                        <a:cs typeface="微軟正黑體"/>
                      </a:endParaRPr>
                    </a:p>
                    <a:p>
                      <a:r>
                        <a:rPr lang="en-US" altLang="zh-TW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   </a:t>
                      </a:r>
                      <a:r>
                        <a:rPr lang="zh-TW" altLang="en-US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來猜拳</a:t>
                      </a:r>
                      <a:endParaRPr lang="en-US" altLang="zh-TW" sz="18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微軟正黑體"/>
                        <a:ea typeface="微軟正黑體"/>
                        <a:cs typeface="微軟正黑體"/>
                      </a:endParaRPr>
                    </a:p>
                    <a:p>
                      <a:r>
                        <a:rPr lang="en-US" altLang="zh-TW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S:</a:t>
                      </a:r>
                      <a:r>
                        <a:rPr lang="zh-TW" altLang="en-US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下雨天真好</a:t>
                      </a:r>
                      <a:endParaRPr lang="en-US" altLang="zh-TW" sz="18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微軟正黑體"/>
                        <a:ea typeface="微軟正黑體"/>
                        <a:cs typeface="微軟正黑體"/>
                      </a:endParaRPr>
                    </a:p>
                    <a:p>
                      <a:r>
                        <a:rPr lang="en-US" altLang="zh-TW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   </a:t>
                      </a:r>
                      <a:r>
                        <a:rPr lang="zh-TW" altLang="en-US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玩兒</a:t>
                      </a:r>
                      <a:endParaRPr lang="en-US" altLang="zh-TW" sz="18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單元五</a:t>
                      </a:r>
                      <a:endParaRPr lang="zh-TW" altLang="en-US" sz="1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sng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成語</a:t>
                      </a:r>
                      <a:r>
                        <a:rPr lang="en-US" altLang="zh-TW" sz="1800" u="sng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/</a:t>
                      </a:r>
                      <a:r>
                        <a:rPr lang="zh-TW" altLang="en-US" sz="1800" u="sng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常用詞語</a:t>
                      </a:r>
                      <a:endParaRPr lang="en-US" altLang="zh-TW" sz="1800" u="sng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微軟正黑體"/>
                        <a:ea typeface="微軟正黑體"/>
                        <a:cs typeface="微軟正黑體"/>
                      </a:endParaRPr>
                    </a:p>
                    <a:p>
                      <a:r>
                        <a:rPr lang="en-US" altLang="zh-TW" sz="1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T</a:t>
                      </a:r>
                      <a:r>
                        <a:rPr lang="en-US" altLang="zh-TW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:</a:t>
                      </a:r>
                      <a:r>
                        <a:rPr lang="zh-TW" altLang="en-US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一粒米</a:t>
                      </a:r>
                      <a:endParaRPr lang="en-US" altLang="zh-TW" sz="18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微軟正黑體"/>
                        <a:ea typeface="微軟正黑體"/>
                        <a:cs typeface="微軟正黑體"/>
                      </a:endParaRPr>
                    </a:p>
                    <a:p>
                      <a:r>
                        <a:rPr lang="en-US" altLang="zh-TW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   </a:t>
                      </a:r>
                      <a:r>
                        <a:rPr lang="zh-TW" altLang="en-US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猴子穿新衣</a:t>
                      </a:r>
                      <a:endParaRPr lang="en-US" altLang="zh-TW" sz="18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微軟正黑體"/>
                        <a:ea typeface="微軟正黑體"/>
                        <a:cs typeface="微軟正黑體"/>
                      </a:endParaRPr>
                    </a:p>
                    <a:p>
                      <a:r>
                        <a:rPr lang="en-US" altLang="zh-TW" sz="1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S</a:t>
                      </a:r>
                      <a:r>
                        <a:rPr lang="en-US" altLang="zh-TW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:</a:t>
                      </a:r>
                      <a:r>
                        <a:rPr lang="zh-TW" altLang="en-US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紅雞媽媽</a:t>
                      </a:r>
                      <a:endParaRPr lang="zh-TW" altLang="en-US" sz="1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單元六</a:t>
                      </a:r>
                      <a:endParaRPr lang="zh-TW" altLang="en-US" sz="1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800" u="sng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成語</a:t>
                      </a:r>
                      <a:r>
                        <a:rPr lang="en-US" altLang="zh-TW" sz="1800" u="sng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/</a:t>
                      </a:r>
                      <a:r>
                        <a:rPr lang="zh-TW" altLang="en-US" sz="1800" u="sng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常用詞語</a:t>
                      </a:r>
                      <a:endParaRPr lang="en-US" altLang="zh-TW" sz="1800" u="sng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微軟正黑體"/>
                        <a:ea typeface="微軟正黑體"/>
                        <a:cs typeface="微軟正黑體"/>
                      </a:endParaRPr>
                    </a:p>
                    <a:p>
                      <a:r>
                        <a:rPr lang="en-US" altLang="zh-TW" sz="1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T:</a:t>
                      </a:r>
                      <a:r>
                        <a:rPr lang="zh-TW" altLang="en-US" sz="1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五官和雙手</a:t>
                      </a:r>
                      <a:endParaRPr lang="en-US" altLang="zh-TW" sz="1800" b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微軟正黑體"/>
                        <a:ea typeface="微軟正黑體"/>
                        <a:cs typeface="微軟正黑體"/>
                      </a:endParaRPr>
                    </a:p>
                    <a:p>
                      <a:r>
                        <a:rPr lang="en-US" altLang="zh-TW" sz="1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   </a:t>
                      </a:r>
                      <a:r>
                        <a:rPr lang="zh-TW" altLang="en-US" sz="1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口說好話</a:t>
                      </a:r>
                      <a:endParaRPr lang="en-US" altLang="zh-TW" sz="1800" b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微軟正黑體"/>
                        <a:ea typeface="微軟正黑體"/>
                        <a:cs typeface="微軟正黑體"/>
                      </a:endParaRPr>
                    </a:p>
                    <a:p>
                      <a:r>
                        <a:rPr lang="en-US" altLang="zh-TW" sz="1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   </a:t>
                      </a:r>
                      <a:r>
                        <a:rPr lang="zh-TW" altLang="en-US" sz="1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小狗和小雞</a:t>
                      </a:r>
                      <a:endParaRPr lang="en-US" altLang="zh-TW" sz="1800" b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微軟正黑體"/>
                        <a:ea typeface="微軟正黑體"/>
                        <a:cs typeface="微軟正黑體"/>
                      </a:endParaRPr>
                    </a:p>
                    <a:p>
                      <a:r>
                        <a:rPr lang="zh-TW" altLang="en-US" sz="1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雪人怎麼不見了</a:t>
                      </a:r>
                      <a:endParaRPr lang="en-US" altLang="zh-TW" sz="1800" b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微軟正黑體"/>
                        <a:ea typeface="微軟正黑體"/>
                        <a:cs typeface="微軟正黑體"/>
                      </a:endParaRPr>
                    </a:p>
                    <a:p>
                      <a:r>
                        <a:rPr lang="en-US" altLang="zh-TW" sz="1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S</a:t>
                      </a:r>
                      <a:r>
                        <a:rPr lang="en-US" altLang="zh-TW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:</a:t>
                      </a:r>
                      <a:r>
                        <a:rPr lang="zh-TW" altLang="en-US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眉毛搬家</a:t>
                      </a:r>
                    </a:p>
                  </a:txBody>
                  <a:tcPr anchor="ctr"/>
                </a:tc>
              </a:tr>
              <a:tr h="44995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/>
                          <a:ea typeface="微軟正黑體"/>
                          <a:cs typeface="微軟正黑體"/>
                        </a:rPr>
                        <a:t>4S</a:t>
                      </a:r>
                      <a:endParaRPr lang="zh-TW" altLang="en-US" sz="1800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微軟正黑體"/>
                          <a:ea typeface="微軟正黑體"/>
                          <a:cs typeface="微軟正黑體"/>
                        </a:rPr>
                        <a:t>(1)</a:t>
                      </a:r>
                      <a:r>
                        <a:rPr lang="zh-TW" altLang="en-US" sz="1800" dirty="0" smtClean="0">
                          <a:latin typeface="微軟正黑體"/>
                          <a:ea typeface="微軟正黑體"/>
                          <a:cs typeface="微軟正黑體"/>
                        </a:rPr>
                        <a:t>大風大雨</a:t>
                      </a:r>
                      <a:endParaRPr lang="zh-TW" altLang="en-US" sz="1800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/>
                          <a:ea typeface="微軟正黑體"/>
                          <a:cs typeface="微軟正黑體"/>
                        </a:rPr>
                        <a:t>5S</a:t>
                      </a:r>
                      <a:endParaRPr lang="zh-TW" altLang="en-US" sz="1800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微軟正黑體"/>
                          <a:ea typeface="微軟正黑體"/>
                          <a:cs typeface="微軟正黑體"/>
                        </a:rPr>
                        <a:t>(1)</a:t>
                      </a:r>
                      <a:r>
                        <a:rPr lang="zh-TW" altLang="en-US" sz="1800" dirty="0" smtClean="0">
                          <a:latin typeface="微軟正黑體"/>
                          <a:ea typeface="微軟正黑體"/>
                          <a:cs typeface="微軟正黑體"/>
                        </a:rPr>
                        <a:t>不勞而獲</a:t>
                      </a:r>
                      <a:endParaRPr lang="zh-TW" altLang="en-US" sz="1800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/>
                          <a:ea typeface="微軟正黑體"/>
                          <a:cs typeface="微軟正黑體"/>
                        </a:rPr>
                        <a:t>6T</a:t>
                      </a:r>
                      <a:endParaRPr lang="zh-TW" altLang="en-US" sz="1800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微軟正黑體"/>
                          <a:ea typeface="微軟正黑體"/>
                          <a:cs typeface="微軟正黑體"/>
                        </a:rPr>
                        <a:t>(1)</a:t>
                      </a:r>
                      <a:r>
                        <a:rPr lang="zh-TW" altLang="en-US" sz="1800" dirty="0" smtClean="0">
                          <a:latin typeface="微軟正黑體"/>
                          <a:ea typeface="微軟正黑體"/>
                          <a:cs typeface="微軟正黑體"/>
                        </a:rPr>
                        <a:t>白雪飄飄</a:t>
                      </a:r>
                      <a:endParaRPr lang="zh-TW" altLang="en-US" sz="1800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</a:tr>
              <a:tr h="44995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latin typeface="微軟正黑體"/>
                          <a:ea typeface="微軟正黑體"/>
                          <a:cs typeface="微軟正黑體"/>
                        </a:rPr>
                        <a:t>4S</a:t>
                      </a:r>
                      <a:endParaRPr lang="zh-TW" altLang="en-US" sz="1800" dirty="0" smtClean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微軟正黑體"/>
                          <a:ea typeface="微軟正黑體"/>
                          <a:cs typeface="微軟正黑體"/>
                        </a:rPr>
                        <a:t>(2)</a:t>
                      </a:r>
                      <a:r>
                        <a:rPr lang="zh-TW" altLang="en-US" sz="1800" dirty="0" smtClean="0">
                          <a:latin typeface="微軟正黑體"/>
                          <a:ea typeface="微軟正黑體"/>
                          <a:cs typeface="微軟正黑體"/>
                        </a:rPr>
                        <a:t>無精打采</a:t>
                      </a:r>
                      <a:endParaRPr lang="zh-TW" altLang="en-US" sz="1800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/>
                          <a:ea typeface="微軟正黑體"/>
                          <a:cs typeface="微軟正黑體"/>
                        </a:rPr>
                        <a:t>5S</a:t>
                      </a:r>
                      <a:endParaRPr lang="zh-TW" altLang="en-US" sz="1800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微軟正黑體"/>
                          <a:ea typeface="微軟正黑體"/>
                          <a:cs typeface="微軟正黑體"/>
                        </a:rPr>
                        <a:t>(2)</a:t>
                      </a:r>
                      <a:r>
                        <a:rPr lang="zh-TW" altLang="en-US" sz="1800" dirty="0" smtClean="0">
                          <a:latin typeface="微軟正黑體"/>
                          <a:ea typeface="微軟正黑體"/>
                          <a:cs typeface="微軟正黑體"/>
                        </a:rPr>
                        <a:t>飲水思源</a:t>
                      </a:r>
                      <a:endParaRPr lang="zh-TW" altLang="en-US" sz="1800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/>
                          <a:ea typeface="微軟正黑體"/>
                          <a:cs typeface="微軟正黑體"/>
                        </a:rPr>
                        <a:t>6T</a:t>
                      </a:r>
                      <a:endParaRPr lang="zh-TW" altLang="en-US" sz="1800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微軟正黑體"/>
                          <a:ea typeface="微軟正黑體"/>
                          <a:cs typeface="微軟正黑體"/>
                        </a:rPr>
                        <a:t>(2)</a:t>
                      </a:r>
                      <a:r>
                        <a:rPr lang="zh-TW" altLang="en-US" sz="1800" dirty="0" smtClean="0">
                          <a:latin typeface="微軟正黑體"/>
                          <a:ea typeface="微軟正黑體"/>
                          <a:cs typeface="微軟正黑體"/>
                        </a:rPr>
                        <a:t>冰天雪地</a:t>
                      </a:r>
                      <a:endParaRPr lang="zh-TW" altLang="en-US" sz="1800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</a:tr>
              <a:tr h="44995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/>
                          <a:ea typeface="微軟正黑體"/>
                          <a:cs typeface="微軟正黑體"/>
                        </a:rPr>
                        <a:t>4S</a:t>
                      </a:r>
                      <a:endParaRPr lang="zh-TW" altLang="en-US" sz="1800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微軟正黑體"/>
                          <a:ea typeface="微軟正黑體"/>
                          <a:cs typeface="微軟正黑體"/>
                        </a:rPr>
                        <a:t>(3)</a:t>
                      </a:r>
                      <a:r>
                        <a:rPr lang="zh-TW" altLang="en-US" sz="1800" dirty="0" smtClean="0">
                          <a:latin typeface="微軟正黑體"/>
                          <a:ea typeface="微軟正黑體"/>
                          <a:cs typeface="微軟正黑體"/>
                        </a:rPr>
                        <a:t>唉聲嘆氣</a:t>
                      </a:r>
                      <a:endParaRPr lang="zh-TW" altLang="en-US" sz="1800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/>
                          <a:ea typeface="微軟正黑體"/>
                          <a:cs typeface="微軟正黑體"/>
                        </a:rPr>
                        <a:t>6T</a:t>
                      </a:r>
                      <a:endParaRPr lang="zh-TW" altLang="en-US" sz="1800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微軟正黑體"/>
                          <a:ea typeface="微軟正黑體"/>
                          <a:cs typeface="微軟正黑體"/>
                        </a:rPr>
                        <a:t>(3)</a:t>
                      </a:r>
                      <a:r>
                        <a:rPr lang="zh-TW" altLang="en-US" sz="1800" dirty="0" smtClean="0">
                          <a:latin typeface="微軟正黑體"/>
                          <a:ea typeface="微軟正黑體"/>
                          <a:cs typeface="微軟正黑體"/>
                        </a:rPr>
                        <a:t>一步一腳印</a:t>
                      </a:r>
                      <a:endParaRPr lang="zh-TW" altLang="en-US" sz="1800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</a:tr>
              <a:tr h="44995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/>
                          <a:ea typeface="微軟正黑體"/>
                          <a:cs typeface="微軟正黑體"/>
                        </a:rPr>
                        <a:t>4S</a:t>
                      </a:r>
                      <a:endParaRPr lang="zh-TW" altLang="en-US" sz="1800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微軟正黑體"/>
                          <a:ea typeface="微軟正黑體"/>
                          <a:cs typeface="微軟正黑體"/>
                        </a:rPr>
                        <a:t>(4)</a:t>
                      </a:r>
                      <a:r>
                        <a:rPr lang="zh-TW" altLang="en-US" sz="1800" dirty="0" smtClean="0">
                          <a:latin typeface="微軟正黑體"/>
                          <a:ea typeface="微軟正黑體"/>
                          <a:cs typeface="微軟正黑體"/>
                        </a:rPr>
                        <a:t>雨過天晴</a:t>
                      </a:r>
                      <a:endParaRPr lang="zh-TW" altLang="en-US" sz="1800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/>
                          <a:ea typeface="微軟正黑體"/>
                          <a:cs typeface="微軟正黑體"/>
                        </a:rPr>
                        <a:t>6S</a:t>
                      </a:r>
                      <a:endParaRPr lang="zh-TW" altLang="en-US" sz="1800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微軟正黑體"/>
                          <a:ea typeface="微軟正黑體"/>
                          <a:cs typeface="微軟正黑體"/>
                        </a:rPr>
                        <a:t>(4)</a:t>
                      </a:r>
                      <a:r>
                        <a:rPr lang="zh-TW" altLang="en-US" sz="1800" dirty="0" smtClean="0">
                          <a:latin typeface="微軟正黑體"/>
                          <a:ea typeface="微軟正黑體"/>
                          <a:cs typeface="微軟正黑體"/>
                        </a:rPr>
                        <a:t>各有所長</a:t>
                      </a:r>
                      <a:endParaRPr lang="zh-TW" altLang="en-US" sz="1800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</a:tr>
              <a:tr h="44995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latin typeface="微軟正黑體"/>
                          <a:ea typeface="微軟正黑體"/>
                          <a:cs typeface="微軟正黑體"/>
                        </a:rPr>
                        <a:t>4S</a:t>
                      </a:r>
                      <a:endParaRPr lang="zh-TW" altLang="en-US" sz="1800" dirty="0" smtClean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微軟正黑體"/>
                          <a:ea typeface="微軟正黑體"/>
                          <a:cs typeface="微軟正黑體"/>
                        </a:rPr>
                        <a:t>(5)</a:t>
                      </a:r>
                      <a:r>
                        <a:rPr lang="zh-TW" altLang="en-US" sz="1800" dirty="0" smtClean="0">
                          <a:latin typeface="微軟正黑體"/>
                          <a:ea typeface="微軟正黑體"/>
                          <a:cs typeface="微軟正黑體"/>
                        </a:rPr>
                        <a:t>歡歡喜喜</a:t>
                      </a:r>
                      <a:endParaRPr lang="zh-TW" altLang="en-US" sz="1800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/>
                          <a:ea typeface="微軟正黑體"/>
                          <a:cs typeface="微軟正黑體"/>
                        </a:rPr>
                        <a:t>6S</a:t>
                      </a:r>
                      <a:endParaRPr lang="zh-TW" altLang="en-US" sz="1800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微軟正黑體"/>
                          <a:ea typeface="微軟正黑體"/>
                          <a:cs typeface="微軟正黑體"/>
                        </a:rPr>
                        <a:t>(5)</a:t>
                      </a:r>
                      <a:r>
                        <a:rPr lang="zh-TW" altLang="en-US" sz="1800" dirty="0" smtClean="0">
                          <a:latin typeface="微軟正黑體"/>
                          <a:ea typeface="微軟正黑體"/>
                          <a:cs typeface="微軟正黑體"/>
                        </a:rPr>
                        <a:t>刮目相看</a:t>
                      </a:r>
                      <a:endParaRPr lang="zh-TW" altLang="en-US" sz="1800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</a:tr>
              <a:tr h="44995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latin typeface="微軟正黑體"/>
                          <a:ea typeface="微軟正黑體"/>
                          <a:cs typeface="微軟正黑體"/>
                        </a:rPr>
                        <a:t>4S</a:t>
                      </a:r>
                      <a:endParaRPr lang="zh-TW" altLang="en-US" sz="1800" dirty="0" smtClean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微軟正黑體"/>
                          <a:ea typeface="微軟正黑體"/>
                          <a:cs typeface="微軟正黑體"/>
                        </a:rPr>
                        <a:t>(6)</a:t>
                      </a:r>
                      <a:r>
                        <a:rPr lang="zh-TW" altLang="en-US" sz="1800" dirty="0" smtClean="0">
                          <a:latin typeface="微軟正黑體"/>
                          <a:ea typeface="微軟正黑體"/>
                          <a:cs typeface="微軟正黑體"/>
                        </a:rPr>
                        <a:t>一決輸贏</a:t>
                      </a:r>
                      <a:endParaRPr lang="zh-TW" altLang="en-US" sz="1800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800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800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06896" y="620688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請問：哪一個可以用</a:t>
            </a:r>
            <a:r>
              <a:rPr lang="zh-TW" altLang="en-US" sz="3500" dirty="0" smtClean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虛驚一場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來形容？</a:t>
            </a:r>
            <a:r>
              <a:rPr lang="en-US" altLang="zh-TW" sz="3500" dirty="0" smtClean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3500" dirty="0" smtClean="0">
                <a:latin typeface="微軟正黑體"/>
                <a:ea typeface="微軟正黑體"/>
                <a:cs typeface="微軟正黑體"/>
              </a:rPr>
            </a:b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请问：哪一个可以用</a:t>
            </a:r>
            <a:r>
              <a:rPr lang="zh-TW" altLang="en-US" sz="3500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虚惊一场</a:t>
            </a: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来形容？</a:t>
            </a:r>
            <a:br>
              <a:rPr lang="zh-TW" altLang="en-US" sz="3500" dirty="0">
                <a:latin typeface="微軟正黑體"/>
                <a:ea typeface="微軟正黑體"/>
                <a:cs typeface="微軟正黑體"/>
              </a:rPr>
            </a:br>
            <a:endParaRPr lang="zh-TW" altLang="en-US" sz="3500" dirty="0" smtClean="0"/>
          </a:p>
        </p:txBody>
      </p:sp>
      <p:pic>
        <p:nvPicPr>
          <p:cNvPr id="4" name="圖片 3" descr="that-moment-when-you-drop-your-phone-and-it-lands-face-dow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28800"/>
            <a:ext cx="3427702" cy="3312368"/>
          </a:xfrm>
          <a:prstGeom prst="rect">
            <a:avLst/>
          </a:prstGeom>
        </p:spPr>
      </p:pic>
      <p:pic>
        <p:nvPicPr>
          <p:cNvPr id="5" name="圖片 4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30104"/>
            <a:ext cx="3543463" cy="3292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1692275" y="5373688"/>
            <a:ext cx="5832475" cy="647700"/>
          </a:xfrm>
        </p:spPr>
        <p:txBody>
          <a:bodyPr/>
          <a:lstStyle/>
          <a:p>
            <a:pPr>
              <a:defRPr/>
            </a:pPr>
            <a:r>
              <a:rPr kumimoji="0" lang="zh-TW" altLang="en-US" sz="6000" b="1" dirty="0" smtClean="0">
                <a:solidFill>
                  <a:srgbClr val="663300"/>
                </a:solidFill>
                <a:latin typeface="华文楷体"/>
                <a:ea typeface="华文楷体"/>
                <a:cs typeface="华文楷体"/>
              </a:rPr>
              <a:t>第三單元</a:t>
            </a:r>
            <a:endParaRPr kumimoji="0" lang="es-ES" altLang="zh-TW" sz="6000" b="1" dirty="0" smtClean="0">
              <a:solidFill>
                <a:srgbClr val="663300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6" name="Rectangle 150"/>
          <p:cNvSpPr txBox="1">
            <a:spLocks noChangeArrowheads="1"/>
          </p:cNvSpPr>
          <p:nvPr/>
        </p:nvSpPr>
        <p:spPr bwMode="auto">
          <a:xfrm>
            <a:off x="1692275" y="1412875"/>
            <a:ext cx="58324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9pPr>
          </a:lstStyle>
          <a:p>
            <a:pPr>
              <a:defRPr/>
            </a:pPr>
            <a:r>
              <a:rPr lang="zh-TW" altLang="en-US" sz="6000" b="1" dirty="0" smtClean="0">
                <a:solidFill>
                  <a:srgbClr val="663300"/>
                </a:solidFill>
                <a:latin typeface="华文楷体"/>
                <a:ea typeface="华文楷体"/>
                <a:cs typeface="华文楷体"/>
              </a:rPr>
              <a:t>美洲華語第一冊</a:t>
            </a:r>
            <a:endParaRPr lang="en-US" altLang="zh-TW" sz="6000" b="1" dirty="0" smtClean="0">
              <a:solidFill>
                <a:srgbClr val="663300"/>
              </a:solidFill>
              <a:latin typeface="华文楷体"/>
              <a:ea typeface="华文楷体"/>
              <a:cs typeface="华文楷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>
                <a:latin typeface="Hannotate SC Regular" charset="0"/>
                <a:ea typeface="微軟正黑體" charset="0"/>
                <a:cs typeface="微軟正黑體" charset="0"/>
              </a:rPr>
              <a:t>第二單元</a:t>
            </a:r>
            <a:r>
              <a:rPr lang="en-US" altLang="zh-TW" dirty="0">
                <a:latin typeface="Hannotate SC Regular" charset="0"/>
                <a:ea typeface="微軟正黑體" charset="0"/>
                <a:cs typeface="微軟正黑體" charset="0"/>
              </a:rPr>
              <a:t>(1)</a:t>
            </a:r>
            <a:r>
              <a:rPr lang="zh-TW" altLang="en-US" dirty="0">
                <a:latin typeface="Hannotate SC Regular" charset="0"/>
                <a:ea typeface="微軟正黑體" charset="0"/>
                <a:cs typeface="微軟正黑體" charset="0"/>
              </a:rPr>
              <a:t>：大喊大叫</a:t>
            </a:r>
            <a:endParaRPr lang="zh-TW" altLang="en-US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4818" name="圖片 4" descr="Screen Shot 2017-06-02 at 11.15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268413"/>
            <a:ext cx="3816350" cy="351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>
                <a:latin typeface="Hannotate SC Regular" charset="0"/>
                <a:ea typeface="微軟正黑體" charset="0"/>
                <a:cs typeface="微軟正黑體" charset="0"/>
              </a:rPr>
              <a:t>第二單元</a:t>
            </a:r>
            <a:r>
              <a:rPr lang="en-US" altLang="zh-TW">
                <a:latin typeface="Hannotate SC Regular" charset="0"/>
                <a:ea typeface="微軟正黑體" charset="0"/>
                <a:cs typeface="微軟正黑體" charset="0"/>
              </a:rPr>
              <a:t>(1)</a:t>
            </a:r>
            <a:r>
              <a:rPr lang="zh-TW" altLang="en-US">
                <a:latin typeface="Hannotate SC Regular" charset="0"/>
                <a:ea typeface="微軟正黑體" charset="0"/>
                <a:cs typeface="微軟正黑體" charset="0"/>
              </a:rPr>
              <a:t>：大喊大叫</a:t>
            </a:r>
            <a:endParaRPr lang="zh-TW" altLang="en-US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imag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268760"/>
            <a:ext cx="3672408" cy="36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2880" y="629816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請問：哪一個可以用</a:t>
            </a:r>
            <a:r>
              <a:rPr lang="zh-TW" altLang="en-US" sz="3500" dirty="0" smtClean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大喊大叫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來形容？</a:t>
            </a:r>
            <a:r>
              <a:rPr lang="en-US" altLang="zh-TW" sz="3500" dirty="0" smtClean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3500" dirty="0" smtClean="0">
                <a:latin typeface="微軟正黑體"/>
                <a:ea typeface="微軟正黑體"/>
                <a:cs typeface="微軟正黑體"/>
              </a:rPr>
            </a:b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请问：哪一个可以用</a:t>
            </a:r>
            <a:r>
              <a:rPr lang="zh-TW" altLang="en-US" sz="3500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大喊大叫</a:t>
            </a: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来形容？</a:t>
            </a:r>
            <a:br>
              <a:rPr lang="zh-TW" altLang="en-US" sz="3500" dirty="0">
                <a:latin typeface="微軟正黑體"/>
                <a:ea typeface="微軟正黑體"/>
                <a:cs typeface="微軟正黑體"/>
              </a:rPr>
            </a:br>
            <a:endParaRPr lang="zh-TW" altLang="en-US" sz="3500" dirty="0" smtClean="0"/>
          </a:p>
        </p:txBody>
      </p:sp>
      <p:pic>
        <p:nvPicPr>
          <p:cNvPr id="3" name="圖片 2" descr="mp58666509_1455372562291_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628800"/>
            <a:ext cx="2900217" cy="3312368"/>
          </a:xfrm>
          <a:prstGeom prst="rect">
            <a:avLst/>
          </a:prstGeom>
        </p:spPr>
      </p:pic>
      <p:pic>
        <p:nvPicPr>
          <p:cNvPr id="4" name="圖片 3" descr="mt459pd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628800"/>
            <a:ext cx="3059832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629816"/>
            <a:ext cx="8229600" cy="1143000"/>
          </a:xfrm>
        </p:spPr>
        <p:txBody>
          <a:bodyPr/>
          <a:lstStyle/>
          <a:p>
            <a:pPr algn="l"/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第二單元</a:t>
            </a:r>
            <a:r>
              <a:rPr lang="en-US" altLang="zh-TW" sz="4000" dirty="0">
                <a:latin typeface="Hannotate SC Regular" charset="0"/>
                <a:ea typeface="微軟正黑體" charset="0"/>
                <a:cs typeface="微軟正黑體" charset="0"/>
              </a:rPr>
              <a:t>(2)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：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跑來跑去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跑来跑去</a:t>
            </a:r>
            <a:b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</a:b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7890" name="圖片 3" descr="Screen Shot 2017-06-02 at 11.15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484313"/>
            <a:ext cx="3240088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圖片 4" descr="Screen Shot 2017-06-02 at 11.21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484313"/>
            <a:ext cx="316865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629816"/>
            <a:ext cx="8229600" cy="1143000"/>
          </a:xfrm>
        </p:spPr>
        <p:txBody>
          <a:bodyPr/>
          <a:lstStyle/>
          <a:p>
            <a:pPr algn="l"/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第二單元</a:t>
            </a:r>
            <a:r>
              <a:rPr lang="en-US" altLang="zh-TW" sz="4000" dirty="0">
                <a:latin typeface="Hannotate SC Regular" charset="0"/>
                <a:ea typeface="微軟正黑體" charset="0"/>
                <a:cs typeface="微軟正黑體" charset="0"/>
              </a:rPr>
              <a:t>(2)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：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跑來跑去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跑来跑去</a:t>
            </a:r>
            <a:b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</a:b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depositphotos_124237290-stock-photo-beautiful-happy-dog-golden-retrie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484784"/>
            <a:ext cx="5040560" cy="33603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34888" y="692696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請問：哪一個可以用</a:t>
            </a:r>
            <a:r>
              <a:rPr lang="zh-TW" altLang="en-US" sz="3500" dirty="0" smtClean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跑來跑去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來形容？</a:t>
            </a:r>
            <a:r>
              <a:rPr lang="en-US" altLang="zh-TW" sz="3500" dirty="0" smtClean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3500" dirty="0" smtClean="0">
                <a:latin typeface="微軟正黑體"/>
                <a:ea typeface="微軟正黑體"/>
                <a:cs typeface="微軟正黑體"/>
              </a:rPr>
            </a:b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请问：哪一个可以用</a:t>
            </a:r>
            <a:r>
              <a:rPr lang="zh-TW" altLang="en-US" sz="3500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跑来跑去</a:t>
            </a: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来形容？</a:t>
            </a:r>
            <a:br>
              <a:rPr lang="zh-TW" altLang="en-US" sz="3500" dirty="0">
                <a:latin typeface="微軟正黑體"/>
                <a:ea typeface="微軟正黑體"/>
                <a:cs typeface="微軟正黑體"/>
              </a:rPr>
            </a:br>
            <a:endParaRPr lang="zh-TW" altLang="en-US" sz="3500" dirty="0" smtClean="0"/>
          </a:p>
        </p:txBody>
      </p:sp>
      <p:pic>
        <p:nvPicPr>
          <p:cNvPr id="3" name="圖片 2" descr="depositphotos_84693084-stock-photo-happy-classmates-running-a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72816"/>
            <a:ext cx="3843014" cy="3096344"/>
          </a:xfrm>
          <a:prstGeom prst="rect">
            <a:avLst/>
          </a:prstGeom>
        </p:spPr>
      </p:pic>
      <p:pic>
        <p:nvPicPr>
          <p:cNvPr id="4" name="圖片 3" descr="147031-16110G03U61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598" y="1772816"/>
            <a:ext cx="3780420" cy="3096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pPr algn="l"/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第三單元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(1)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：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生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日快樂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>
                <a:latin typeface="微軟正黑體"/>
                <a:ea typeface="微軟正黑體"/>
                <a:cs typeface="微軟正黑體"/>
              </a:rPr>
              <a:t>生日快乐</a:t>
            </a: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51202" name="圖片 3" descr="Screen Shot 2017-06-03 at 8.11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060575"/>
            <a:ext cx="29051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第三單元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(1)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：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生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日快樂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>
                <a:latin typeface="微軟正黑體"/>
                <a:ea typeface="微軟正黑體"/>
                <a:cs typeface="微軟正黑體"/>
              </a:rPr>
              <a:t>生日快乐</a:t>
            </a: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4" name="圖片 3" descr="13501574_1373929349289180_7308325060197127951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340768"/>
            <a:ext cx="5616624" cy="3528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14338"/>
            <a:ext cx="8229600" cy="1143000"/>
          </a:xfrm>
        </p:spPr>
        <p:txBody>
          <a:bodyPr/>
          <a:lstStyle/>
          <a:p>
            <a:pPr>
              <a:defRPr/>
            </a:pPr>
            <a:r>
              <a:rPr kumimoji="0" lang="zh-TW" altLang="en-US" sz="40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美洲華語第一冊</a:t>
            </a:r>
            <a:r>
              <a:rPr kumimoji="0" lang="en-US" altLang="zh-TW" sz="40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/>
            </a:r>
            <a:br>
              <a:rPr kumimoji="0" lang="en-US" altLang="zh-TW" sz="40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</a:br>
            <a:r>
              <a:rPr kumimoji="0" lang="zh-TW" altLang="en-US" sz="40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成語</a:t>
            </a:r>
            <a:r>
              <a:rPr kumimoji="0" lang="en-US" altLang="zh-TW" sz="40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/</a:t>
            </a:r>
            <a:r>
              <a:rPr kumimoji="0" lang="zh-TW" altLang="en-US" sz="40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常用詞語</a:t>
            </a:r>
            <a:r>
              <a:rPr kumimoji="0" lang="en-US" altLang="zh-TW" sz="40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  </a:t>
            </a:r>
            <a:r>
              <a:rPr kumimoji="0" lang="zh-TW" altLang="en-US" sz="40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總表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203400"/>
              </p:ext>
            </p:extLst>
          </p:nvPr>
        </p:nvGraphicFramePr>
        <p:xfrm>
          <a:off x="1619674" y="1593391"/>
          <a:ext cx="5832646" cy="4167511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897328"/>
                <a:gridCol w="2018993"/>
                <a:gridCol w="926686"/>
                <a:gridCol w="1989639"/>
              </a:tblGrid>
              <a:tr h="1475569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單元七</a:t>
                      </a:r>
                      <a:endParaRPr lang="zh-TW" alt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u="sng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成語</a:t>
                      </a:r>
                      <a:r>
                        <a:rPr lang="en-US" altLang="zh-TW" u="sng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/</a:t>
                      </a:r>
                      <a:r>
                        <a:rPr lang="zh-TW" altLang="en-US" u="sng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常用詞語</a:t>
                      </a:r>
                      <a:endParaRPr lang="en-US" altLang="zh-TW" u="sng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微軟正黑體"/>
                        <a:ea typeface="微軟正黑體"/>
                        <a:cs typeface="微軟正黑體"/>
                      </a:endParaRPr>
                    </a:p>
                    <a:p>
                      <a:r>
                        <a:rPr lang="en-US" altLang="zh-TW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T</a:t>
                      </a:r>
                      <a:r>
                        <a:rPr lang="en-US" altLang="zh-TW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:</a:t>
                      </a:r>
                      <a:r>
                        <a:rPr lang="zh-TW" altLang="en-US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小嘴巴</a:t>
                      </a:r>
                      <a:endParaRPr lang="en-US" altLang="zh-TW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微軟正黑體"/>
                        <a:ea typeface="微軟正黑體"/>
                        <a:cs typeface="微軟正黑體"/>
                      </a:endParaRPr>
                    </a:p>
                    <a:p>
                      <a:r>
                        <a:rPr lang="en-US" altLang="zh-TW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   </a:t>
                      </a:r>
                      <a:r>
                        <a:rPr lang="zh-TW" altLang="en-US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鏡子</a:t>
                      </a:r>
                      <a:endParaRPr lang="en-US" altLang="zh-TW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微軟正黑體"/>
                        <a:ea typeface="微軟正黑體"/>
                        <a:cs typeface="微軟正黑體"/>
                      </a:endParaRPr>
                    </a:p>
                    <a:p>
                      <a:r>
                        <a:rPr lang="en-US" altLang="zh-TW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   </a:t>
                      </a:r>
                      <a:r>
                        <a:rPr lang="zh-TW" altLang="en-US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比一比</a:t>
                      </a:r>
                      <a:endParaRPr lang="en-US" altLang="zh-TW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微軟正黑體"/>
                        <a:ea typeface="微軟正黑體"/>
                        <a:cs typeface="微軟正黑體"/>
                      </a:endParaRPr>
                    </a:p>
                    <a:p>
                      <a:r>
                        <a:rPr lang="en-US" altLang="zh-TW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S</a:t>
                      </a:r>
                      <a:r>
                        <a:rPr lang="en-US" altLang="zh-TW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:</a:t>
                      </a:r>
                      <a:r>
                        <a:rPr lang="zh-TW" altLang="en-US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我的手拿不出來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單元八</a:t>
                      </a:r>
                      <a:endParaRPr lang="zh-TW" alt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u="sng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成語</a:t>
                      </a:r>
                      <a:r>
                        <a:rPr lang="en-US" altLang="zh-TW" u="sng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/</a:t>
                      </a:r>
                      <a:r>
                        <a:rPr lang="zh-TW" altLang="en-US" u="sng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常用詞語</a:t>
                      </a:r>
                      <a:endParaRPr lang="en-US" altLang="zh-TW" u="sng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微軟正黑體"/>
                        <a:ea typeface="微軟正黑體"/>
                        <a:cs typeface="微軟正黑體"/>
                      </a:endParaRPr>
                    </a:p>
                    <a:p>
                      <a:r>
                        <a:rPr lang="en-US" altLang="zh-TW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T</a:t>
                      </a:r>
                      <a:r>
                        <a:rPr lang="en-US" altLang="zh-TW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:</a:t>
                      </a:r>
                      <a:r>
                        <a:rPr lang="zh-TW" altLang="en-US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什麼是朋友</a:t>
                      </a:r>
                      <a:endParaRPr lang="en-US" altLang="zh-TW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微軟正黑體"/>
                        <a:ea typeface="微軟正黑體"/>
                        <a:cs typeface="微軟正黑體"/>
                      </a:endParaRPr>
                    </a:p>
                    <a:p>
                      <a:r>
                        <a:rPr lang="en-US" altLang="zh-TW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   </a:t>
                      </a:r>
                      <a:r>
                        <a:rPr lang="zh-TW" altLang="en-US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我和我的好朋友</a:t>
                      </a:r>
                      <a:endParaRPr lang="en-US" altLang="zh-TW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微軟正黑體"/>
                        <a:ea typeface="微軟正黑體"/>
                        <a:cs typeface="微軟正黑體"/>
                      </a:endParaRPr>
                    </a:p>
                    <a:p>
                      <a:r>
                        <a:rPr lang="en-US" altLang="zh-TW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S</a:t>
                      </a:r>
                      <a:r>
                        <a:rPr lang="en-US" altLang="zh-TW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:</a:t>
                      </a:r>
                      <a:r>
                        <a:rPr lang="zh-TW" altLang="en-US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微軟正黑體"/>
                          <a:ea typeface="微軟正黑體"/>
                          <a:cs typeface="微軟正黑體"/>
                        </a:rPr>
                        <a:t>小狗的早飯</a:t>
                      </a:r>
                      <a:endParaRPr lang="zh-TW" altLang="en-US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anchor="ctr"/>
                </a:tc>
              </a:tr>
              <a:tr h="448657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7S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(1)</a:t>
                      </a:r>
                      <a:r>
                        <a:rPr lang="zh-TW" altLang="en-US" dirty="0" smtClean="0">
                          <a:latin typeface="微軟正黑體"/>
                          <a:ea typeface="微軟正黑體"/>
                          <a:cs typeface="微軟正黑體"/>
                        </a:rPr>
                        <a:t>口水直流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8S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(1)</a:t>
                      </a:r>
                      <a:r>
                        <a:rPr lang="zh-TW" altLang="en-US" dirty="0" smtClean="0">
                          <a:latin typeface="微軟正黑體"/>
                          <a:ea typeface="微軟正黑體"/>
                          <a:cs typeface="微軟正黑體"/>
                        </a:rPr>
                        <a:t>比手畫腳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anchor="ctr"/>
                </a:tc>
              </a:tr>
              <a:tr h="44865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7S</a:t>
                      </a:r>
                      <a:endParaRPr lang="zh-TW" altLang="en-US" dirty="0" smtClean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(2)</a:t>
                      </a:r>
                      <a:r>
                        <a:rPr lang="zh-TW" altLang="en-US" dirty="0" smtClean="0">
                          <a:latin typeface="微軟正黑體"/>
                          <a:ea typeface="微軟正黑體"/>
                          <a:cs typeface="微軟正黑體"/>
                        </a:rPr>
                        <a:t>大哭大叫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8S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(2)</a:t>
                      </a:r>
                      <a:r>
                        <a:rPr lang="zh-TW" altLang="en-US" dirty="0" smtClean="0">
                          <a:latin typeface="微軟正黑體"/>
                          <a:ea typeface="微軟正黑體"/>
                          <a:cs typeface="微軟正黑體"/>
                        </a:rPr>
                        <a:t>大吃大喝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anchor="ctr"/>
                </a:tc>
              </a:tr>
              <a:tr h="448657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7S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(3)</a:t>
                      </a:r>
                      <a:r>
                        <a:rPr lang="zh-TW" altLang="en-US" dirty="0" smtClean="0">
                          <a:latin typeface="微軟正黑體"/>
                          <a:ea typeface="微軟正黑體"/>
                          <a:cs typeface="微軟正黑體"/>
                        </a:rPr>
                        <a:t>欲速則不達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8S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(3)</a:t>
                      </a:r>
                      <a:r>
                        <a:rPr lang="zh-TW" altLang="en-US" dirty="0" smtClean="0">
                          <a:latin typeface="微軟正黑體"/>
                          <a:ea typeface="微軟正黑體"/>
                          <a:cs typeface="微軟正黑體"/>
                        </a:rPr>
                        <a:t>狼吞虎嚥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anchor="ctr"/>
                </a:tc>
              </a:tr>
              <a:tr h="448657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8S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(4)</a:t>
                      </a:r>
                      <a:r>
                        <a:rPr lang="zh-TW" altLang="en-US" dirty="0" smtClean="0">
                          <a:latin typeface="微軟正黑體"/>
                          <a:ea typeface="微軟正黑體"/>
                          <a:cs typeface="微軟正黑體"/>
                        </a:rPr>
                        <a:t>忘東忘西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anchor="ctr"/>
                </a:tc>
              </a:tr>
              <a:tr h="44865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 smtClean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8S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(5)</a:t>
                      </a:r>
                      <a:r>
                        <a:rPr lang="zh-TW" altLang="en-US" dirty="0" smtClean="0">
                          <a:latin typeface="微軟正黑體"/>
                          <a:ea typeface="微軟正黑體"/>
                          <a:cs typeface="微軟正黑體"/>
                        </a:rPr>
                        <a:t>說到做到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 anchor="ctr"/>
                </a:tc>
              </a:tr>
              <a:tr h="448657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微軟正黑體"/>
                          <a:ea typeface="微軟正黑體"/>
                          <a:cs typeface="微軟正黑體"/>
                        </a:rPr>
                        <a:t>(6)</a:t>
                      </a:r>
                      <a:r>
                        <a:rPr lang="zh-TW" altLang="en-US" dirty="0" smtClean="0">
                          <a:latin typeface="微軟正黑體"/>
                          <a:ea typeface="微軟正黑體"/>
                          <a:cs typeface="微軟正黑體"/>
                        </a:rPr>
                        <a:t>一言為定</a:t>
                      </a:r>
                      <a:endParaRPr lang="zh-TW" altLang="en-US" dirty="0">
                        <a:latin typeface="微軟正黑體"/>
                        <a:ea typeface="微軟正黑體"/>
                        <a:cs typeface="微軟正黑體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576" y="413792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請問：哪一個可以用</a:t>
            </a:r>
            <a:r>
              <a:rPr lang="zh-TW" altLang="en-US" sz="3500" dirty="0" smtClean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生日快樂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來形容？</a:t>
            </a:r>
            <a:r>
              <a:rPr lang="en-US" altLang="zh-TW" sz="3500" dirty="0" smtClean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3500" dirty="0" smtClean="0">
                <a:latin typeface="微軟正黑體"/>
                <a:ea typeface="微軟正黑體"/>
                <a:cs typeface="微軟正黑體"/>
              </a:rPr>
            </a:b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请问：哪一个可以用</a:t>
            </a:r>
            <a:r>
              <a:rPr lang="zh-TW" altLang="en-US" sz="3500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生日快乐</a:t>
            </a: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来形容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？</a:t>
            </a:r>
            <a:endParaRPr lang="zh-TW" altLang="en-US" sz="3500" dirty="0" smtClean="0"/>
          </a:p>
        </p:txBody>
      </p:sp>
      <p:pic>
        <p:nvPicPr>
          <p:cNvPr id="3" name="圖片 2" descr="easy kids halloween costumes ideas 2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00808"/>
            <a:ext cx="3744417" cy="3312368"/>
          </a:xfrm>
          <a:prstGeom prst="rect">
            <a:avLst/>
          </a:prstGeom>
        </p:spPr>
      </p:pic>
      <p:pic>
        <p:nvPicPr>
          <p:cNvPr id="4" name="圖片 3" descr="birthday_par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1700808"/>
            <a:ext cx="3672409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/>
          <a:lstStyle/>
          <a:p>
            <a:pPr algn="l"/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第三單元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(2)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：快快樂樂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快快乐乐</a:t>
            </a:r>
            <a:b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</a:b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54274" name="圖片 3" descr="Screen Shot 2017-06-03 at 8.12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227138"/>
            <a:ext cx="47244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/>
          <a:lstStyle/>
          <a:p>
            <a:pPr algn="l"/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第三單元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(2)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：快快樂樂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快快乐乐</a:t>
            </a:r>
            <a:b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</a:b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4" name="圖片 3" descr="happy-kids-children-6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844" y="1412776"/>
            <a:ext cx="6358524" cy="338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06896" y="701824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請問：哪一個可以用</a:t>
            </a:r>
            <a:r>
              <a:rPr lang="zh-TW" altLang="en-US" sz="3500" dirty="0" smtClean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快快樂樂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來形容？</a:t>
            </a:r>
            <a:r>
              <a:rPr lang="en-US" altLang="zh-TW" sz="3500" dirty="0" smtClean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3500" dirty="0" smtClean="0">
                <a:latin typeface="微軟正黑體"/>
                <a:ea typeface="微軟正黑體"/>
                <a:cs typeface="微軟正黑體"/>
              </a:rPr>
            </a:b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请问：哪一个可以用</a:t>
            </a:r>
            <a:r>
              <a:rPr lang="zh-TW" altLang="en-US" sz="3500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快快乐乐</a:t>
            </a: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来形容？</a:t>
            </a:r>
            <a:br>
              <a:rPr lang="zh-TW" altLang="en-US" sz="3500" dirty="0">
                <a:latin typeface="微軟正黑體"/>
                <a:ea typeface="微軟正黑體"/>
                <a:cs typeface="微軟正黑體"/>
              </a:rPr>
            </a:br>
            <a:endParaRPr lang="zh-TW" altLang="en-US" sz="3500" dirty="0" smtClean="0"/>
          </a:p>
        </p:txBody>
      </p:sp>
      <p:pic>
        <p:nvPicPr>
          <p:cNvPr id="4" name="圖片 3" descr="BF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00808"/>
            <a:ext cx="3545820" cy="3312368"/>
          </a:xfrm>
          <a:prstGeom prst="rect">
            <a:avLst/>
          </a:prstGeom>
        </p:spPr>
      </p:pic>
      <p:pic>
        <p:nvPicPr>
          <p:cNvPr id="5" name="圖片 4" descr="2c3bebe7-0037-476e-8659-e3be03991c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00808"/>
            <a:ext cx="3672408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/>
          <a:lstStyle/>
          <a:p>
            <a:pPr algn="l"/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第三單元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(3)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：眉開眼笑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眉开眼笑</a:t>
            </a:r>
            <a:b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</a:b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60418" name="圖片 2" descr="Screen Shot 2017-06-03 at 8.18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341438"/>
            <a:ext cx="256540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/>
          <a:lstStyle/>
          <a:p>
            <a:pPr algn="l"/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第三單元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(3)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：眉開眼笑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眉开眼笑</a:t>
            </a:r>
            <a:b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</a:b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眉開眼笑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340768"/>
            <a:ext cx="5976664" cy="34762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8864" y="332656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請問：哪一個可以用</a:t>
            </a:r>
            <a:r>
              <a:rPr lang="zh-TW" altLang="en-US" sz="3500" dirty="0" smtClean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眉開眼笑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來形容？</a:t>
            </a:r>
            <a:r>
              <a:rPr lang="en-US" altLang="zh-TW" sz="3500" dirty="0" smtClean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3500" dirty="0" smtClean="0">
                <a:latin typeface="微軟正黑體"/>
                <a:ea typeface="微軟正黑體"/>
                <a:cs typeface="微軟正黑體"/>
              </a:rPr>
            </a:b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请问：哪一个可以用</a:t>
            </a:r>
            <a:r>
              <a:rPr lang="zh-TW" altLang="en-US" sz="3500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眉开眼笑</a:t>
            </a: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来形容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？</a:t>
            </a:r>
            <a:endParaRPr lang="zh-TW" altLang="en-US" sz="3500" dirty="0" smtClean="0"/>
          </a:p>
        </p:txBody>
      </p:sp>
      <p:pic>
        <p:nvPicPr>
          <p:cNvPr id="3" name="圖片 2" descr="7b1755a736eb2ce148fbdd08a7ffeab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91047"/>
            <a:ext cx="3213813" cy="3522129"/>
          </a:xfrm>
          <a:prstGeom prst="rect">
            <a:avLst/>
          </a:prstGeom>
        </p:spPr>
      </p:pic>
      <p:pic>
        <p:nvPicPr>
          <p:cNvPr id="4" name="圖片 3" descr="140703_kids_behavior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1491047"/>
            <a:ext cx="3240359" cy="35221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/>
          <a:lstStyle/>
          <a:p>
            <a:pPr algn="l"/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第三單元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(4)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：愁眉苦臉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愁眉苦脸</a:t>
            </a:r>
            <a:b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</a:b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63490" name="圖片 2" descr="Screen Shot 2017-06-03 at 8.19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341438"/>
            <a:ext cx="421640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/>
          <a:lstStyle/>
          <a:p>
            <a:pPr algn="l"/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第三單元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(4)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：愁眉苦臉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愁眉苦脸</a:t>
            </a:r>
            <a:b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</a:b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4" name="圖片 3" descr="healthy_eating_s2_unhappy_kid_eating_vegtabl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340768"/>
            <a:ext cx="5328592" cy="3474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34888" y="620688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請問：哪一個可以用</a:t>
            </a:r>
            <a:r>
              <a:rPr lang="zh-TW" altLang="en-US" sz="3500" dirty="0" smtClean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愁眉苦臉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來形容？</a:t>
            </a:r>
            <a:r>
              <a:rPr lang="en-US" altLang="zh-TW" sz="3500" dirty="0" smtClean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3500" dirty="0" smtClean="0">
                <a:latin typeface="微軟正黑體"/>
                <a:ea typeface="微軟正黑體"/>
                <a:cs typeface="微軟正黑體"/>
              </a:rPr>
            </a:b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请问：哪一个可以用</a:t>
            </a:r>
            <a:r>
              <a:rPr lang="zh-TW" altLang="en-US" sz="3500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愁眉苦脸</a:t>
            </a: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来形容？</a:t>
            </a:r>
            <a:br>
              <a:rPr lang="zh-TW" altLang="en-US" sz="3500" dirty="0">
                <a:latin typeface="微軟正黑體"/>
                <a:ea typeface="微軟正黑體"/>
                <a:cs typeface="微軟正黑體"/>
              </a:rPr>
            </a:br>
            <a:endParaRPr lang="zh-TW" altLang="en-US" sz="3500" dirty="0" smtClean="0"/>
          </a:p>
        </p:txBody>
      </p:sp>
      <p:pic>
        <p:nvPicPr>
          <p:cNvPr id="3" name="圖片 2" descr="6635745_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375" y="1556792"/>
            <a:ext cx="3559033" cy="3384376"/>
          </a:xfrm>
          <a:prstGeom prst="rect">
            <a:avLst/>
          </a:prstGeom>
        </p:spPr>
      </p:pic>
      <p:pic>
        <p:nvPicPr>
          <p:cNvPr id="5" name="圖片 4" descr="shocked-screaming-little-girl-opened-mouth-her-bedroom-5481056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2"/>
            <a:ext cx="3722814" cy="338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1692275" y="5373688"/>
            <a:ext cx="5832475" cy="647700"/>
          </a:xfrm>
        </p:spPr>
        <p:txBody>
          <a:bodyPr/>
          <a:lstStyle/>
          <a:p>
            <a:pPr>
              <a:defRPr/>
            </a:pPr>
            <a:r>
              <a:rPr kumimoji="0" lang="zh-TW" altLang="en-US" sz="6000" b="1" dirty="0" smtClean="0">
                <a:solidFill>
                  <a:srgbClr val="663300"/>
                </a:solidFill>
                <a:latin typeface="华文楷体"/>
                <a:ea typeface="华文楷体"/>
                <a:cs typeface="华文楷体"/>
              </a:rPr>
              <a:t>第一單元</a:t>
            </a:r>
            <a:endParaRPr kumimoji="0" lang="es-ES" altLang="zh-TW" sz="6000" b="1" dirty="0" smtClean="0">
              <a:solidFill>
                <a:srgbClr val="663300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6" name="Rectangle 150"/>
          <p:cNvSpPr txBox="1">
            <a:spLocks noChangeArrowheads="1"/>
          </p:cNvSpPr>
          <p:nvPr/>
        </p:nvSpPr>
        <p:spPr bwMode="auto">
          <a:xfrm>
            <a:off x="1692275" y="1412875"/>
            <a:ext cx="58324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9pPr>
          </a:lstStyle>
          <a:p>
            <a:pPr>
              <a:defRPr/>
            </a:pPr>
            <a:r>
              <a:rPr lang="zh-TW" altLang="en-US" sz="6000" b="1" dirty="0" smtClean="0">
                <a:solidFill>
                  <a:srgbClr val="663300"/>
                </a:solidFill>
                <a:latin typeface="华文楷体"/>
                <a:ea typeface="华文楷体"/>
                <a:cs typeface="华文楷体"/>
              </a:rPr>
              <a:t>美洲華語第一冊</a:t>
            </a:r>
            <a:endParaRPr lang="en-US" altLang="zh-TW" sz="6000" b="1" dirty="0" smtClean="0">
              <a:solidFill>
                <a:srgbClr val="663300"/>
              </a:solidFill>
              <a:latin typeface="华文楷体"/>
              <a:ea typeface="华文楷体"/>
              <a:cs typeface="华文楷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>
                <a:latin typeface="Hannotate SC Regular" charset="0"/>
                <a:ea typeface="微軟正黑體" charset="0"/>
                <a:cs typeface="微軟正黑體" charset="0"/>
              </a:rPr>
              <a:t>第三單元</a:t>
            </a:r>
            <a:r>
              <a:rPr lang="en-US" altLang="zh-TW" dirty="0" smtClean="0">
                <a:latin typeface="Hannotate SC Regular" charset="0"/>
                <a:ea typeface="微軟正黑體" charset="0"/>
                <a:cs typeface="微軟正黑體" charset="0"/>
              </a:rPr>
              <a:t>(5)</a:t>
            </a:r>
            <a:r>
              <a:rPr lang="zh-TW" altLang="en-US" dirty="0" smtClean="0">
                <a:latin typeface="Hannotate SC Regular" charset="0"/>
                <a:ea typeface="微軟正黑體" charset="0"/>
                <a:cs typeface="微軟正黑體" charset="0"/>
              </a:rPr>
              <a:t>：</a:t>
            </a:r>
            <a:r>
              <a:rPr lang="zh-TW" altLang="en-US" dirty="0">
                <a:latin typeface="Hannotate SC Regular" charset="0"/>
                <a:ea typeface="微軟正黑體" charset="0"/>
                <a:cs typeface="微軟正黑體" charset="0"/>
              </a:rPr>
              <a:t>分工合作</a:t>
            </a:r>
            <a:endParaRPr lang="zh-TW" altLang="en-US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66562" name="圖片 3" descr="Screen Shot 2017-06-03 at 8.27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28775"/>
            <a:ext cx="1871662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圖片 4" descr="Screen Shot 2017-06-03 at 8.28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700213"/>
            <a:ext cx="1944688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圖片 5" descr="Screen Shot 2017-06-03 at 8.26.0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00213"/>
            <a:ext cx="1943100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圖片 6" descr="Screen Shot 2017-06-03 at 8.26.1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700213"/>
            <a:ext cx="201612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>
                <a:latin typeface="Hannotate SC Regular" charset="0"/>
                <a:ea typeface="微軟正黑體" charset="0"/>
                <a:cs typeface="微軟正黑體" charset="0"/>
              </a:rPr>
              <a:t>第三單元</a:t>
            </a:r>
            <a:r>
              <a:rPr lang="en-US" altLang="zh-TW" dirty="0" smtClean="0">
                <a:latin typeface="Hannotate SC Regular" charset="0"/>
                <a:ea typeface="微軟正黑體" charset="0"/>
                <a:cs typeface="微軟正黑體" charset="0"/>
              </a:rPr>
              <a:t>(5)</a:t>
            </a:r>
            <a:r>
              <a:rPr lang="zh-TW" altLang="en-US" dirty="0" smtClean="0">
                <a:latin typeface="Hannotate SC Regular" charset="0"/>
                <a:ea typeface="微軟正黑體" charset="0"/>
                <a:cs typeface="微軟正黑體" charset="0"/>
              </a:rPr>
              <a:t>：</a:t>
            </a:r>
            <a:r>
              <a:rPr lang="zh-TW" altLang="en-US" dirty="0">
                <a:latin typeface="Hannotate SC Regular" charset="0"/>
                <a:ea typeface="微軟正黑體" charset="0"/>
                <a:cs typeface="微軟正黑體" charset="0"/>
              </a:rPr>
              <a:t>分工合作</a:t>
            </a:r>
            <a:endParaRPr lang="zh-TW" altLang="en-US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0620-00485-001b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268760"/>
            <a:ext cx="4032448" cy="360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34888" y="341784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請問：哪一個可以用</a:t>
            </a:r>
            <a:r>
              <a:rPr lang="zh-TW" altLang="en-US" sz="3500" dirty="0" smtClean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分工合作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來形容？</a:t>
            </a:r>
            <a:r>
              <a:rPr lang="en-US" altLang="zh-TW" sz="3500" dirty="0" smtClean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3500" dirty="0" smtClean="0">
                <a:latin typeface="微軟正黑體"/>
                <a:ea typeface="微軟正黑體"/>
                <a:cs typeface="微軟正黑體"/>
              </a:rPr>
            </a:b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请问：哪一个可以用</a:t>
            </a:r>
            <a:r>
              <a:rPr lang="zh-TW" altLang="en-US" sz="3500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分工合作</a:t>
            </a: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来形容？</a:t>
            </a:r>
            <a:endParaRPr lang="zh-TW" altLang="en-US" sz="3500" dirty="0" smtClean="0"/>
          </a:p>
        </p:txBody>
      </p:sp>
      <p:pic>
        <p:nvPicPr>
          <p:cNvPr id="4" name="圖片 3" descr="201307040320269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84784"/>
            <a:ext cx="3614649" cy="3528392"/>
          </a:xfrm>
          <a:prstGeom prst="rect">
            <a:avLst/>
          </a:prstGeom>
        </p:spPr>
      </p:pic>
      <p:pic>
        <p:nvPicPr>
          <p:cNvPr id="5" name="圖片 4" descr="b7a561f0ebeab5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795" y="1484784"/>
            <a:ext cx="3561613" cy="3528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629816"/>
            <a:ext cx="8229600" cy="1143000"/>
          </a:xfrm>
        </p:spPr>
        <p:txBody>
          <a:bodyPr/>
          <a:lstStyle/>
          <a:p>
            <a:pPr algn="l"/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第三單元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(6)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：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同心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協力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同心协力</a:t>
            </a:r>
            <a:b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</a:b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69634" name="圖片 2" descr="Screen Shot 2017-06-03 at 8.31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31652"/>
            <a:ext cx="4608512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0872" y="485800"/>
            <a:ext cx="8229600" cy="1143000"/>
          </a:xfrm>
        </p:spPr>
        <p:txBody>
          <a:bodyPr/>
          <a:lstStyle/>
          <a:p>
            <a:pPr algn="l"/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第三單元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(6)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：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同心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協力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同心协力</a:t>
            </a:r>
            <a:b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</a:b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746-0047-460x2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268760"/>
            <a:ext cx="5842000" cy="36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576" y="341784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請問：哪一個可以用</a:t>
            </a:r>
            <a:r>
              <a:rPr lang="zh-TW" altLang="en-US" sz="3500" dirty="0" smtClean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同心協力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來形容？</a:t>
            </a:r>
            <a:r>
              <a:rPr lang="en-US" altLang="zh-TW" sz="3500" dirty="0" smtClean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3500" dirty="0" smtClean="0">
                <a:latin typeface="微軟正黑體"/>
                <a:ea typeface="微軟正黑體"/>
                <a:cs typeface="微軟正黑體"/>
              </a:rPr>
            </a:b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请问：哪一个可以用</a:t>
            </a:r>
            <a:r>
              <a:rPr lang="zh-TW" altLang="en-US" sz="3500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同心协力</a:t>
            </a: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来形容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？</a:t>
            </a:r>
            <a:endParaRPr lang="zh-TW" altLang="en-US" sz="3500" dirty="0" smtClean="0"/>
          </a:p>
        </p:txBody>
      </p:sp>
      <p:pic>
        <p:nvPicPr>
          <p:cNvPr id="3" name="圖片 2" descr="DSC_05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648" y="1484783"/>
            <a:ext cx="3376384" cy="3446725"/>
          </a:xfrm>
          <a:prstGeom prst="rect">
            <a:avLst/>
          </a:prstGeom>
        </p:spPr>
      </p:pic>
      <p:pic>
        <p:nvPicPr>
          <p:cNvPr id="4" name="圖片 3" descr="Screen Shot 2017-06-04 at 1.52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236" y="1484394"/>
            <a:ext cx="3165359" cy="3456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1692275" y="5373688"/>
            <a:ext cx="5832475" cy="647700"/>
          </a:xfrm>
        </p:spPr>
        <p:txBody>
          <a:bodyPr/>
          <a:lstStyle/>
          <a:p>
            <a:pPr>
              <a:defRPr/>
            </a:pPr>
            <a:r>
              <a:rPr kumimoji="0" lang="zh-TW" altLang="en-US" sz="6000" b="1" dirty="0" smtClean="0">
                <a:solidFill>
                  <a:srgbClr val="663300"/>
                </a:solidFill>
                <a:latin typeface="华文楷体"/>
                <a:ea typeface="华文楷体"/>
                <a:cs typeface="华文楷体"/>
              </a:rPr>
              <a:t>第四單元</a:t>
            </a:r>
            <a:endParaRPr kumimoji="0" lang="es-ES" altLang="zh-TW" sz="6000" b="1" dirty="0" smtClean="0">
              <a:solidFill>
                <a:srgbClr val="663300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6" name="Rectangle 150"/>
          <p:cNvSpPr txBox="1">
            <a:spLocks noChangeArrowheads="1"/>
          </p:cNvSpPr>
          <p:nvPr/>
        </p:nvSpPr>
        <p:spPr bwMode="auto">
          <a:xfrm>
            <a:off x="1692275" y="1412875"/>
            <a:ext cx="58324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9pPr>
          </a:lstStyle>
          <a:p>
            <a:pPr>
              <a:defRPr/>
            </a:pPr>
            <a:r>
              <a:rPr lang="zh-TW" altLang="en-US" sz="6000" b="1" dirty="0" smtClean="0">
                <a:solidFill>
                  <a:srgbClr val="663300"/>
                </a:solidFill>
                <a:latin typeface="华文楷体"/>
                <a:ea typeface="华文楷体"/>
                <a:cs typeface="华文楷体"/>
              </a:rPr>
              <a:t>美洲華語第一冊</a:t>
            </a:r>
            <a:endParaRPr lang="en-US" altLang="zh-TW" sz="6000" b="1" dirty="0" smtClean="0">
              <a:solidFill>
                <a:srgbClr val="663300"/>
              </a:solidFill>
              <a:latin typeface="华文楷体"/>
              <a:ea typeface="华文楷体"/>
              <a:cs typeface="华文楷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629816"/>
            <a:ext cx="8229600" cy="1143000"/>
          </a:xfrm>
        </p:spPr>
        <p:txBody>
          <a:bodyPr/>
          <a:lstStyle/>
          <a:p>
            <a:pPr algn="l"/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第四單元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(1)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：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大風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大雨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大风大雨</a:t>
            </a:r>
            <a:b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</a:b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Screen Shot 2017-06-03 at 2.39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100" y="1482096"/>
            <a:ext cx="4081140" cy="3315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>
                <a:latin typeface="Hannotate SC Regular" charset="0"/>
                <a:ea typeface="微軟正黑體" charset="0"/>
                <a:cs typeface="微軟正黑體" charset="0"/>
              </a:rPr>
              <a:t>第四單元</a:t>
            </a:r>
            <a:r>
              <a:rPr lang="en-US" altLang="zh-TW" dirty="0" smtClean="0">
                <a:latin typeface="Hannotate SC Regular" charset="0"/>
                <a:ea typeface="微軟正黑體" charset="0"/>
                <a:cs typeface="微軟正黑體" charset="0"/>
              </a:rPr>
              <a:t>(1)</a:t>
            </a:r>
            <a:r>
              <a:rPr lang="zh-TW" altLang="en-US" dirty="0" smtClean="0">
                <a:latin typeface="Hannotate SC Regular" charset="0"/>
                <a:ea typeface="微軟正黑體" charset="0"/>
                <a:cs typeface="微軟正黑體" charset="0"/>
              </a:rPr>
              <a:t>：</a:t>
            </a:r>
            <a:r>
              <a:rPr lang="zh-TW" altLang="en-US" dirty="0">
                <a:latin typeface="Hannotate SC Regular" charset="0"/>
                <a:ea typeface="微軟正黑體" charset="0"/>
                <a:cs typeface="微軟正黑體" charset="0"/>
              </a:rPr>
              <a:t>大風大雨</a:t>
            </a:r>
            <a:endParaRPr lang="zh-TW" altLang="en-US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Screen Shot 2017-06-04 at 1.56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336" y="1268760"/>
            <a:ext cx="6223000" cy="364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zh-TW" altLang="en-US" sz="3700" dirty="0" smtClean="0">
                <a:latin typeface="微軟正黑體"/>
                <a:ea typeface="微軟正黑體"/>
                <a:cs typeface="微軟正黑體"/>
              </a:rPr>
              <a:t>請問：哪一個可以用</a:t>
            </a:r>
            <a:r>
              <a:rPr lang="zh-TW" altLang="en-US" sz="3700" dirty="0" smtClean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大風大雨</a:t>
            </a:r>
            <a:r>
              <a:rPr lang="zh-TW" altLang="en-US" sz="3700" dirty="0" smtClean="0">
                <a:latin typeface="微軟正黑體"/>
                <a:ea typeface="微軟正黑體"/>
                <a:cs typeface="微軟正黑體"/>
              </a:rPr>
              <a:t>來形容？</a:t>
            </a:r>
            <a:endParaRPr lang="zh-TW" altLang="en-US" sz="3700" dirty="0" smtClean="0"/>
          </a:p>
        </p:txBody>
      </p:sp>
      <p:pic>
        <p:nvPicPr>
          <p:cNvPr id="3" name="圖片 2" descr="np7371631a9735555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68760"/>
            <a:ext cx="3816424" cy="3672408"/>
          </a:xfrm>
          <a:prstGeom prst="rect">
            <a:avLst/>
          </a:prstGeom>
        </p:spPr>
      </p:pic>
      <p:pic>
        <p:nvPicPr>
          <p:cNvPr id="4" name="圖片 3" descr="earth-1268434_960_7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68760"/>
            <a:ext cx="3600400" cy="3672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zh-TW" altLang="en-US" sz="4000" dirty="0" smtClean="0">
                <a:latin typeface="Hannotate SC Regular"/>
                <a:ea typeface="微軟正黑體"/>
                <a:cs typeface="Hannotate SC Regular"/>
              </a:rPr>
              <a:t>第一單元</a:t>
            </a:r>
            <a:r>
              <a:rPr lang="en-US" altLang="zh-TW" sz="4000" dirty="0" smtClean="0">
                <a:latin typeface="Hannotate SC Regular"/>
                <a:ea typeface="微軟正黑體"/>
                <a:cs typeface="Hannotate SC Regular"/>
              </a:rPr>
              <a:t>(1)</a:t>
            </a:r>
            <a:r>
              <a:rPr lang="zh-TW" altLang="en-US" sz="4000" dirty="0" smtClean="0">
                <a:latin typeface="Hannotate SC Regular"/>
                <a:ea typeface="微軟正黑體"/>
                <a:cs typeface="Hannotate SC Regular"/>
              </a:rPr>
              <a:t>：高高興興</a:t>
            </a:r>
            <a:r>
              <a:rPr lang="en-US" altLang="zh-TW" sz="4000" dirty="0" smtClean="0">
                <a:latin typeface="Hannotate SC Regular"/>
                <a:ea typeface="微軟正黑體"/>
                <a:cs typeface="Hannotate SC Regular"/>
              </a:rPr>
              <a:t>/</a:t>
            </a:r>
            <a:r>
              <a:rPr lang="zh-TW" altLang="en-US" sz="4000" dirty="0">
                <a:latin typeface="Hannotate SC Regular"/>
                <a:ea typeface="微軟正黑體"/>
                <a:cs typeface="Hannotate SC Regular"/>
              </a:rPr>
              <a:t>高高兴兴</a:t>
            </a:r>
            <a:br>
              <a:rPr lang="zh-TW" altLang="en-US" sz="4000" dirty="0">
                <a:latin typeface="Hannotate SC Regular"/>
                <a:ea typeface="微軟正黑體"/>
                <a:cs typeface="Hannotate SC Regular"/>
              </a:rPr>
            </a:br>
            <a:endParaRPr lang="zh-TW" altLang="en-US" sz="4000" dirty="0" smtClean="0">
              <a:latin typeface="Hannotate SC Regular"/>
              <a:ea typeface="微軟正黑體"/>
              <a:cs typeface="Hannotate SC Regular"/>
            </a:endParaRPr>
          </a:p>
        </p:txBody>
      </p:sp>
      <p:pic>
        <p:nvPicPr>
          <p:cNvPr id="18434" name="圖片 7" descr="Screen Shot 2017-06-02 at 11.08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404" y="1341438"/>
            <a:ext cx="3960812" cy="35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>
                <a:latin typeface="Hannotate SC Regular" charset="0"/>
                <a:ea typeface="微軟正黑體" charset="0"/>
                <a:cs typeface="微軟正黑體" charset="0"/>
              </a:rPr>
              <a:t>第四單元</a:t>
            </a:r>
            <a:r>
              <a:rPr lang="en-US" altLang="zh-TW" dirty="0" smtClean="0">
                <a:latin typeface="Hannotate SC Regular" charset="0"/>
                <a:ea typeface="微軟正黑體" charset="0"/>
                <a:cs typeface="微軟正黑體" charset="0"/>
              </a:rPr>
              <a:t>(2)</a:t>
            </a:r>
            <a:r>
              <a:rPr lang="zh-TW" altLang="en-US" dirty="0" smtClean="0">
                <a:latin typeface="Hannotate SC Regular" charset="0"/>
                <a:ea typeface="微軟正黑體" charset="0"/>
                <a:cs typeface="微軟正黑體" charset="0"/>
              </a:rPr>
              <a:t>：</a:t>
            </a:r>
            <a:r>
              <a:rPr lang="zh-TW" altLang="en-US" dirty="0">
                <a:latin typeface="Hannotate SC Regular" charset="0"/>
                <a:ea typeface="微軟正黑體" charset="0"/>
                <a:cs typeface="微軟正黑體" charset="0"/>
              </a:rPr>
              <a:t>無精打采</a:t>
            </a:r>
            <a:endParaRPr lang="zh-TW" altLang="en-US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Screen Shot 2017-06-03 at 2.40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351" y="1412776"/>
            <a:ext cx="4129889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/>
          <a:lstStyle/>
          <a:p>
            <a:pPr algn="l"/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第四單元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(2)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：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無精打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采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无精打采</a:t>
            </a:r>
            <a:b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</a:b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36848613708725928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340768"/>
            <a:ext cx="3600400" cy="3600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0872" y="629816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請問：哪一個可以用</a:t>
            </a:r>
            <a:r>
              <a:rPr lang="zh-TW" altLang="en-US" sz="3500" dirty="0" smtClean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無精打采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來形容？</a:t>
            </a:r>
            <a:r>
              <a:rPr lang="en-US" altLang="zh-TW" sz="3500" dirty="0" smtClean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3500" dirty="0" smtClean="0">
                <a:latin typeface="微軟正黑體"/>
                <a:ea typeface="微軟正黑體"/>
                <a:cs typeface="微軟正黑體"/>
              </a:rPr>
            </a:b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请问：哪一个可以用</a:t>
            </a:r>
            <a:r>
              <a:rPr lang="zh-TW" altLang="en-US" sz="3500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无精打采</a:t>
            </a: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来形容？</a:t>
            </a:r>
            <a:br>
              <a:rPr lang="zh-TW" altLang="en-US" sz="3500" dirty="0">
                <a:latin typeface="微軟正黑體"/>
                <a:ea typeface="微軟正黑體"/>
                <a:cs typeface="微軟正黑體"/>
              </a:rPr>
            </a:br>
            <a:endParaRPr lang="zh-TW" altLang="en-US" sz="3500" dirty="0" smtClean="0"/>
          </a:p>
        </p:txBody>
      </p:sp>
      <p:pic>
        <p:nvPicPr>
          <p:cNvPr id="5" name="圖片 4" descr="causes-of-high-platelet-count-in-children-300x1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678" y="1556792"/>
            <a:ext cx="3690730" cy="3395881"/>
          </a:xfrm>
          <a:prstGeom prst="rect">
            <a:avLst/>
          </a:prstGeom>
        </p:spPr>
      </p:pic>
      <p:pic>
        <p:nvPicPr>
          <p:cNvPr id="6" name="圖片 5" descr="shutterstock-kids-playing-in-summ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2"/>
            <a:ext cx="3465185" cy="3395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第四單元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(3)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：哀聲嘆氣/哀声叹气</a:t>
            </a: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Screen Shot 2017-06-04 at 9.31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500" y="1340768"/>
            <a:ext cx="3441700" cy="3517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/>
          <a:lstStyle/>
          <a:p>
            <a:pPr algn="l"/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第四單元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(3)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：唉聲嘆氣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唉声叹气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/>
            </a:r>
            <a:b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</a:b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rob sigh[2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40768"/>
            <a:ext cx="3672408" cy="3528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0872" y="332656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請問：哪一個可以用</a:t>
            </a:r>
            <a:r>
              <a:rPr lang="zh-TW" altLang="en-US" sz="3500" dirty="0" smtClean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哀聲嘆氣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來形容？</a:t>
            </a:r>
            <a:r>
              <a:rPr lang="en-US" altLang="zh-TW" sz="3500" dirty="0" smtClean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3500" dirty="0" smtClean="0">
                <a:latin typeface="微軟正黑體"/>
                <a:ea typeface="微軟正黑體"/>
                <a:cs typeface="微軟正黑體"/>
              </a:rPr>
            </a:b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请问：哪一个可以用</a:t>
            </a:r>
            <a:r>
              <a:rPr lang="zh-TW" altLang="en-US" sz="3500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哀声叹气</a:t>
            </a: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来形容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？</a:t>
            </a:r>
            <a:endParaRPr lang="zh-TW" altLang="en-US" sz="3500" dirty="0" smtClean="0"/>
          </a:p>
        </p:txBody>
      </p:sp>
      <p:pic>
        <p:nvPicPr>
          <p:cNvPr id="3" name="圖片 2" descr="images (1)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4784"/>
            <a:ext cx="3312368" cy="3744416"/>
          </a:xfrm>
          <a:prstGeom prst="rect">
            <a:avLst/>
          </a:prstGeom>
        </p:spPr>
      </p:pic>
      <p:pic>
        <p:nvPicPr>
          <p:cNvPr id="4" name="圖片 3" descr="s6_542e697c223c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84784"/>
            <a:ext cx="3312368" cy="3744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/>
          <a:lstStyle/>
          <a:p>
            <a:pPr algn="l"/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第四單元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(4)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：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雨過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天晴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雨过天晴</a:t>
            </a:r>
            <a:b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</a:b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Screen Shot 2017-06-03 at 2.42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350139"/>
            <a:ext cx="4176464" cy="34470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/>
          <a:lstStyle/>
          <a:p>
            <a:pPr algn="l"/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第四單元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(4)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：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雨過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天晴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雨过天晴</a:t>
            </a:r>
            <a:b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</a:b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4a59f50b8d5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268760"/>
            <a:ext cx="5242182" cy="36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06896" y="332656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請問：哪一個可以用</a:t>
            </a:r>
            <a:r>
              <a:rPr lang="zh-TW" altLang="en-US" sz="3500" dirty="0" smtClean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雨過天晴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來形容？</a:t>
            </a:r>
            <a:r>
              <a:rPr lang="en-US" altLang="zh-TW" sz="3500" dirty="0" smtClean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3500" dirty="0" smtClean="0">
                <a:latin typeface="微軟正黑體"/>
                <a:ea typeface="微軟正黑體"/>
                <a:cs typeface="微軟正黑體"/>
              </a:rPr>
            </a:b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请问：哪一个可以用</a:t>
            </a:r>
            <a:r>
              <a:rPr lang="zh-TW" altLang="en-US" sz="3500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雨过天晴</a:t>
            </a: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来形容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？</a:t>
            </a:r>
            <a:endParaRPr lang="zh-TW" altLang="en-US" sz="3500" dirty="0" smtClean="0"/>
          </a:p>
        </p:txBody>
      </p:sp>
      <p:pic>
        <p:nvPicPr>
          <p:cNvPr id="3" name="圖片 2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56792"/>
            <a:ext cx="3390900" cy="3456384"/>
          </a:xfrm>
          <a:prstGeom prst="rect">
            <a:avLst/>
          </a:prstGeom>
        </p:spPr>
      </p:pic>
      <p:pic>
        <p:nvPicPr>
          <p:cNvPr id="4" name="圖片 3" descr="B_2008-9-4-14-45-41123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56792"/>
            <a:ext cx="3513381" cy="3456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629816"/>
            <a:ext cx="8229600" cy="1143000"/>
          </a:xfrm>
        </p:spPr>
        <p:txBody>
          <a:bodyPr/>
          <a:lstStyle/>
          <a:p>
            <a:pPr algn="l"/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第四單元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(5)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：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歡歡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喜喜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欢欢喜喜</a:t>
            </a:r>
            <a:b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</a:b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Screen Shot 2017-06-03 at 2.44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431725"/>
            <a:ext cx="4320480" cy="3365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34888" y="476672"/>
            <a:ext cx="8229600" cy="1143000"/>
          </a:xfrm>
        </p:spPr>
        <p:txBody>
          <a:bodyPr/>
          <a:lstStyle/>
          <a:p>
            <a:pPr algn="l"/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第一單元</a:t>
            </a:r>
            <a:r>
              <a:rPr lang="en-US" altLang="zh-TW" sz="4000" dirty="0">
                <a:latin typeface="Hannotate SC Regular" charset="0"/>
                <a:ea typeface="微軟正黑體" charset="0"/>
                <a:cs typeface="微軟正黑體" charset="0"/>
              </a:rPr>
              <a:t>(1)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：高高興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興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高高兴兴</a:t>
            </a:r>
            <a:b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</a:b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1574487_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250758"/>
            <a:ext cx="4824536" cy="36184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/>
          <a:lstStyle/>
          <a:p>
            <a:pPr algn="l"/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第四單元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(5)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：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歡歡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喜喜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欢欢喜喜</a:t>
            </a:r>
            <a:b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</a:b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1619960_62959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720" y="1412776"/>
            <a:ext cx="5816600" cy="3365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請問：哪一個可以用</a:t>
            </a:r>
            <a:r>
              <a:rPr lang="zh-TW" altLang="en-US" sz="3500" dirty="0" smtClean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歡歡喜喜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來形容？</a:t>
            </a:r>
            <a:r>
              <a:rPr lang="en-US" altLang="zh-TW" sz="3500" dirty="0" smtClean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3500" dirty="0" smtClean="0">
                <a:latin typeface="微軟正黑體"/>
                <a:ea typeface="微軟正黑體"/>
                <a:cs typeface="微軟正黑體"/>
              </a:rPr>
            </a:b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请问：哪一个可以用</a:t>
            </a:r>
            <a:r>
              <a:rPr lang="zh-TW" altLang="en-US" sz="3500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欢欢喜喜</a:t>
            </a: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来形容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？</a:t>
            </a:r>
            <a:endParaRPr lang="zh-TW" altLang="en-US" sz="3500" dirty="0" smtClean="0"/>
          </a:p>
        </p:txBody>
      </p:sp>
      <p:pic>
        <p:nvPicPr>
          <p:cNvPr id="3" name="圖片 2" descr="Family Christma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297" y="1556792"/>
            <a:ext cx="3630127" cy="3384376"/>
          </a:xfrm>
          <a:prstGeom prst="rect">
            <a:avLst/>
          </a:prstGeom>
        </p:spPr>
      </p:pic>
      <p:pic>
        <p:nvPicPr>
          <p:cNvPr id="4" name="圖片 3" descr="Screen Shot 2017-06-04 at 2.26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57" y="1556792"/>
            <a:ext cx="3729720" cy="338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/>
          <a:lstStyle/>
          <a:p>
            <a:pPr algn="l"/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第四單元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(6)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：一決輸贏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一决输赢</a:t>
            </a:r>
            <a:b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</a:b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Screen Shot 2017-06-03 at 2.44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357" y="1340768"/>
            <a:ext cx="6042995" cy="3435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/>
          <a:lstStyle/>
          <a:p>
            <a:pPr algn="l"/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第四單元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(6)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：一決輸贏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一决输赢</a:t>
            </a: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d1504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340767"/>
            <a:ext cx="4608512" cy="35283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2880" y="548680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請問：哪一個可以用</a:t>
            </a:r>
            <a:r>
              <a:rPr lang="zh-TW" altLang="en-US" sz="3500" dirty="0" smtClean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一決輸贏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來形容？</a:t>
            </a:r>
            <a:r>
              <a:rPr lang="en-US" altLang="zh-TW" sz="3500" dirty="0" smtClean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3500" dirty="0" smtClean="0">
                <a:latin typeface="微軟正黑體"/>
                <a:ea typeface="微軟正黑體"/>
                <a:cs typeface="微軟正黑體"/>
              </a:rPr>
            </a:b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请问：哪一个可以用</a:t>
            </a:r>
            <a:r>
              <a:rPr lang="zh-TW" altLang="en-US" sz="3500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一决输赢</a:t>
            </a: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来形容？</a:t>
            </a:r>
            <a:br>
              <a:rPr lang="zh-TW" altLang="en-US" sz="3500" dirty="0">
                <a:latin typeface="微軟正黑體"/>
                <a:ea typeface="微軟正黑體"/>
                <a:cs typeface="微軟正黑體"/>
              </a:rPr>
            </a:br>
            <a:endParaRPr lang="zh-TW" altLang="en-US" sz="3500" dirty="0" smtClean="0"/>
          </a:p>
        </p:txBody>
      </p:sp>
      <p:pic>
        <p:nvPicPr>
          <p:cNvPr id="3" name="圖片 2" descr="Screen Shot 2017-06-04 at 2.28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85749"/>
            <a:ext cx="3608224" cy="3440942"/>
          </a:xfrm>
          <a:prstGeom prst="rect">
            <a:avLst/>
          </a:prstGeom>
        </p:spPr>
      </p:pic>
      <p:pic>
        <p:nvPicPr>
          <p:cNvPr id="4" name="圖片 3" descr="5655c9d9cdf7d_1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184" y="1484784"/>
            <a:ext cx="3608224" cy="3456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1692275" y="5373688"/>
            <a:ext cx="5832475" cy="647700"/>
          </a:xfrm>
        </p:spPr>
        <p:txBody>
          <a:bodyPr/>
          <a:lstStyle/>
          <a:p>
            <a:pPr>
              <a:defRPr/>
            </a:pPr>
            <a:r>
              <a:rPr kumimoji="0" lang="zh-TW" altLang="en-US" sz="6000" b="1" dirty="0" smtClean="0">
                <a:solidFill>
                  <a:srgbClr val="663300"/>
                </a:solidFill>
                <a:latin typeface="华文楷体"/>
                <a:ea typeface="华文楷体"/>
                <a:cs typeface="华文楷体"/>
              </a:rPr>
              <a:t>第五單元</a:t>
            </a:r>
            <a:endParaRPr kumimoji="0" lang="es-ES" altLang="zh-TW" sz="6000" b="1" dirty="0" smtClean="0">
              <a:solidFill>
                <a:srgbClr val="663300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6" name="Rectangle 150"/>
          <p:cNvSpPr txBox="1">
            <a:spLocks noChangeArrowheads="1"/>
          </p:cNvSpPr>
          <p:nvPr/>
        </p:nvSpPr>
        <p:spPr bwMode="auto">
          <a:xfrm>
            <a:off x="1692275" y="1412875"/>
            <a:ext cx="58324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9pPr>
          </a:lstStyle>
          <a:p>
            <a:pPr>
              <a:defRPr/>
            </a:pPr>
            <a:r>
              <a:rPr lang="zh-TW" altLang="en-US" sz="6000" b="1" dirty="0" smtClean="0">
                <a:solidFill>
                  <a:srgbClr val="663300"/>
                </a:solidFill>
                <a:latin typeface="华文楷体"/>
                <a:ea typeface="华文楷体"/>
                <a:cs typeface="华文楷体"/>
              </a:rPr>
              <a:t>美洲華語第一冊</a:t>
            </a:r>
            <a:endParaRPr lang="en-US" altLang="zh-TW" sz="6000" b="1" dirty="0" smtClean="0">
              <a:solidFill>
                <a:srgbClr val="663300"/>
              </a:solidFill>
              <a:latin typeface="华文楷体"/>
              <a:ea typeface="华文楷体"/>
              <a:cs typeface="华文楷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/>
          <a:lstStyle/>
          <a:p>
            <a:pPr algn="l"/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第五單元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(1)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：不勞而獲/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不劳而获</a:t>
            </a:r>
            <a:b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</a:b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Screen Shot 2017-06-11 at 10.10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204864"/>
            <a:ext cx="3168352" cy="2578622"/>
          </a:xfrm>
          <a:prstGeom prst="rect">
            <a:avLst/>
          </a:prstGeom>
        </p:spPr>
      </p:pic>
      <p:pic>
        <p:nvPicPr>
          <p:cNvPr id="4" name="圖片 3" descr="Screen Shot 2017-06-11 at 10.12.0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1340768"/>
            <a:ext cx="3454400" cy="2743200"/>
          </a:xfrm>
          <a:prstGeom prst="rect">
            <a:avLst/>
          </a:prstGeom>
        </p:spPr>
      </p:pic>
      <p:sp>
        <p:nvSpPr>
          <p:cNvPr id="5" name="右彎箭號 4"/>
          <p:cNvSpPr/>
          <p:nvPr/>
        </p:nvSpPr>
        <p:spPr bwMode="auto">
          <a:xfrm rot="5400000">
            <a:off x="4697983" y="1574825"/>
            <a:ext cx="323850" cy="431800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pPr algn="l"/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第五單元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(1)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：不勞而獲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不劳而获</a:t>
            </a:r>
            <a:b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</a:b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Screen Shot 2017-06-11 at 10.19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311049"/>
            <a:ext cx="5256584" cy="344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9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2880" y="629816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請問：哪一個可以用</a:t>
            </a:r>
            <a:r>
              <a:rPr lang="zh-TW" altLang="en-US" sz="3500" dirty="0" smtClean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不勞而獲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來形容？</a:t>
            </a:r>
            <a:r>
              <a:rPr lang="en-US" altLang="zh-TW" sz="3500" dirty="0" smtClean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3500" dirty="0" smtClean="0">
                <a:latin typeface="微軟正黑體"/>
                <a:ea typeface="微軟正黑體"/>
                <a:cs typeface="微軟正黑體"/>
              </a:rPr>
            </a:b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请问：哪一个可以用</a:t>
            </a:r>
            <a:r>
              <a:rPr lang="zh-TW" altLang="en-US" sz="3500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不劳而获</a:t>
            </a: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来形容？</a:t>
            </a:r>
            <a:br>
              <a:rPr lang="zh-TW" altLang="en-US" sz="3500" dirty="0">
                <a:latin typeface="微軟正黑體"/>
                <a:ea typeface="微軟正黑體"/>
                <a:cs typeface="微軟正黑體"/>
              </a:rPr>
            </a:br>
            <a:endParaRPr lang="zh-TW" altLang="en-US" sz="3500" dirty="0" smtClean="0"/>
          </a:p>
        </p:txBody>
      </p:sp>
      <p:pic>
        <p:nvPicPr>
          <p:cNvPr id="7" name="圖片 6" descr="Screen Shot 2017-06-11 at 10.15.2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700808"/>
            <a:ext cx="4965700" cy="303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/>
          <a:lstStyle/>
          <a:p>
            <a:pPr algn="l"/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第五單元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(3)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：飲水思源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饮水思源</a:t>
            </a:r>
            <a:b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</a:b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Screen Shot 2017-06-11 at 11.49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573016"/>
            <a:ext cx="6264696" cy="1296144"/>
          </a:xfrm>
          <a:prstGeom prst="rect">
            <a:avLst/>
          </a:prstGeom>
        </p:spPr>
      </p:pic>
      <p:pic>
        <p:nvPicPr>
          <p:cNvPr id="4" name="圖片 3" descr="Screen Shot 2017-06-11 at 11.50.3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412776"/>
            <a:ext cx="2016224" cy="200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7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06896" y="629816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請問：哪一個可以用</a:t>
            </a:r>
            <a:r>
              <a:rPr lang="zh-TW" altLang="en-US" sz="3500" dirty="0" smtClean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高高興興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來形容？</a:t>
            </a:r>
            <a:r>
              <a:rPr lang="en-US" altLang="zh-TW" sz="3500" dirty="0" smtClean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3500" dirty="0" smtClean="0">
                <a:latin typeface="微軟正黑體"/>
                <a:ea typeface="微軟正黑體"/>
                <a:cs typeface="微軟正黑體"/>
              </a:rPr>
            </a:b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请问：哪一个可以用</a:t>
            </a:r>
            <a:r>
              <a:rPr lang="zh-TW" altLang="en-US" sz="3500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高高兴兴</a:t>
            </a: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来形容？</a:t>
            </a:r>
            <a:br>
              <a:rPr lang="zh-TW" altLang="en-US" sz="3500" dirty="0">
                <a:latin typeface="微軟正黑體"/>
                <a:ea typeface="微軟正黑體"/>
                <a:cs typeface="微軟正黑體"/>
              </a:rPr>
            </a:br>
            <a:endParaRPr lang="zh-TW" altLang="en-US" sz="3500" dirty="0" smtClean="0"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4" name="圖片 3" descr="420_ac3f1f67404aeae6f15dc5b4e15350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1556792"/>
            <a:ext cx="3128691" cy="3456384"/>
          </a:xfrm>
          <a:prstGeom prst="rect">
            <a:avLst/>
          </a:prstGeom>
        </p:spPr>
      </p:pic>
      <p:pic>
        <p:nvPicPr>
          <p:cNvPr id="5" name="圖片 4" descr="2014062308560167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556792"/>
            <a:ext cx="3188511" cy="3456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pPr algn="l"/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第五單元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(3)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：飲水思源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饮水思源</a:t>
            </a:r>
            <a:b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</a:b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mom0505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340767"/>
            <a:ext cx="5112568" cy="341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0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34888" y="701824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請問：哪一個可以用</a:t>
            </a:r>
            <a:r>
              <a:rPr lang="zh-TW" altLang="en-US" sz="3500" dirty="0" smtClean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飲水思源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來形容？</a:t>
            </a:r>
            <a:r>
              <a:rPr lang="en-US" altLang="zh-TW" sz="3500" dirty="0" smtClean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3500" dirty="0" smtClean="0">
                <a:latin typeface="微軟正黑體"/>
                <a:ea typeface="微軟正黑體"/>
                <a:cs typeface="微軟正黑體"/>
              </a:rPr>
            </a:b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请问：哪一个可以用</a:t>
            </a:r>
            <a:r>
              <a:rPr lang="zh-TW" altLang="en-US" sz="3500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饮水思源</a:t>
            </a: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来形容？</a:t>
            </a:r>
            <a:br>
              <a:rPr lang="zh-TW" altLang="en-US" sz="3500" dirty="0">
                <a:latin typeface="微軟正黑體"/>
                <a:ea typeface="微軟正黑體"/>
                <a:cs typeface="微軟正黑體"/>
              </a:rPr>
            </a:br>
            <a:endParaRPr lang="zh-TW" altLang="en-US" sz="3500" dirty="0" smtClean="0"/>
          </a:p>
        </p:txBody>
      </p:sp>
      <p:pic>
        <p:nvPicPr>
          <p:cNvPr id="3" name="圖片 2" descr="manualidades-para-el-dia-del-padre-600x3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00808"/>
            <a:ext cx="3888432" cy="3168352"/>
          </a:xfrm>
          <a:prstGeom prst="rect">
            <a:avLst/>
          </a:prstGeom>
        </p:spPr>
      </p:pic>
      <p:pic>
        <p:nvPicPr>
          <p:cNvPr id="4" name="圖片 3" descr="0d74ebec907141c7962cf804b3a3b550_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1300"/>
            <a:ext cx="3878351" cy="316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6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1692275" y="5373688"/>
            <a:ext cx="5832475" cy="647700"/>
          </a:xfrm>
        </p:spPr>
        <p:txBody>
          <a:bodyPr/>
          <a:lstStyle/>
          <a:p>
            <a:pPr>
              <a:defRPr/>
            </a:pPr>
            <a:r>
              <a:rPr kumimoji="0" lang="zh-TW" altLang="en-US" sz="6000" b="1" dirty="0" smtClean="0">
                <a:solidFill>
                  <a:srgbClr val="663300"/>
                </a:solidFill>
                <a:latin typeface="华文楷体"/>
                <a:ea typeface="华文楷体"/>
                <a:cs typeface="华文楷体"/>
              </a:rPr>
              <a:t>第六單元</a:t>
            </a:r>
            <a:endParaRPr kumimoji="0" lang="es-ES" altLang="zh-TW" sz="6000" b="1" dirty="0" smtClean="0">
              <a:solidFill>
                <a:srgbClr val="663300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6" name="Rectangle 150"/>
          <p:cNvSpPr txBox="1">
            <a:spLocks noChangeArrowheads="1"/>
          </p:cNvSpPr>
          <p:nvPr/>
        </p:nvSpPr>
        <p:spPr bwMode="auto">
          <a:xfrm>
            <a:off x="1692275" y="1412875"/>
            <a:ext cx="58324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9pPr>
          </a:lstStyle>
          <a:p>
            <a:pPr>
              <a:defRPr/>
            </a:pPr>
            <a:r>
              <a:rPr lang="zh-TW" altLang="en-US" sz="6000" b="1" dirty="0" smtClean="0">
                <a:solidFill>
                  <a:srgbClr val="663300"/>
                </a:solidFill>
                <a:latin typeface="华文楷体"/>
                <a:ea typeface="华文楷体"/>
                <a:cs typeface="华文楷体"/>
              </a:rPr>
              <a:t>美洲華語第一冊</a:t>
            </a:r>
            <a:endParaRPr lang="en-US" altLang="zh-TW" sz="6000" b="1" dirty="0" smtClean="0">
              <a:solidFill>
                <a:srgbClr val="663300"/>
              </a:solidFill>
              <a:latin typeface="华文楷体"/>
              <a:ea typeface="华文楷体"/>
              <a:cs typeface="华文楷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/>
          <a:lstStyle/>
          <a:p>
            <a:pPr algn="l"/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第六單元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(1)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：白雪飄飄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白雪飘飘</a:t>
            </a:r>
            <a:b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</a:b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4" name="圖片 3" descr="Screen Shot 2017-06-11 at 12.19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120" y="1700808"/>
            <a:ext cx="5537200" cy="287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第六單元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(1)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：白雪飄飄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白雪飘飘</a:t>
            </a: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1zp5lv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28" y="1412776"/>
            <a:ext cx="7020272" cy="341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請問：哪一個可以用</a:t>
            </a:r>
            <a:r>
              <a:rPr lang="zh-TW" altLang="en-US" sz="3500" dirty="0" smtClean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白雪飄飄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來形容？</a:t>
            </a:r>
            <a:r>
              <a:rPr lang="en-US" altLang="zh-TW" sz="3500" dirty="0" smtClean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3500" dirty="0" smtClean="0">
                <a:latin typeface="微軟正黑體"/>
                <a:ea typeface="微軟正黑體"/>
                <a:cs typeface="微軟正黑體"/>
              </a:rPr>
            </a:b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请问：哪一个可以用</a:t>
            </a:r>
            <a:r>
              <a:rPr lang="zh-TW" altLang="en-US" sz="3500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白雪飘飘</a:t>
            </a: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来形容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？</a:t>
            </a:r>
            <a:endParaRPr lang="zh-TW" altLang="en-US" sz="3500" dirty="0" smtClean="0"/>
          </a:p>
        </p:txBody>
      </p:sp>
      <p:pic>
        <p:nvPicPr>
          <p:cNvPr id="3" name="圖片 2" descr="Screen Shot 2017-02-03 at 7.16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04" y="1579866"/>
            <a:ext cx="3816424" cy="3352800"/>
          </a:xfrm>
          <a:prstGeom prst="rect">
            <a:avLst/>
          </a:prstGeom>
        </p:spPr>
      </p:pic>
      <p:pic>
        <p:nvPicPr>
          <p:cNvPr id="5" name="圖片 4" descr="45-1F213152Q2-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75023"/>
            <a:ext cx="3923928" cy="3366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>
                <a:latin typeface="Hannotate SC Regular" charset="0"/>
                <a:ea typeface="微軟正黑體" charset="0"/>
                <a:cs typeface="微軟正黑體" charset="0"/>
              </a:rPr>
              <a:t>第六單元</a:t>
            </a:r>
            <a:r>
              <a:rPr lang="en-US" altLang="zh-TW" dirty="0" smtClean="0">
                <a:latin typeface="Hannotate SC Regular" charset="0"/>
                <a:ea typeface="微軟正黑體" charset="0"/>
                <a:cs typeface="微軟正黑體" charset="0"/>
              </a:rPr>
              <a:t>(2)</a:t>
            </a:r>
            <a:r>
              <a:rPr lang="zh-TW" altLang="en-US" dirty="0" smtClean="0">
                <a:latin typeface="Hannotate SC Regular" charset="0"/>
                <a:ea typeface="微軟正黑體" charset="0"/>
                <a:cs typeface="微軟正黑體" charset="0"/>
              </a:rPr>
              <a:t>：冰天雪地</a:t>
            </a:r>
            <a:endParaRPr lang="zh-TW" altLang="en-US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Screen Shot 2017-06-11 at 12.08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936" y="1385168"/>
            <a:ext cx="57404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6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>
                <a:latin typeface="Hannotate SC Regular" charset="0"/>
                <a:ea typeface="微軟正黑體" charset="0"/>
                <a:cs typeface="微軟正黑體" charset="0"/>
              </a:rPr>
              <a:t>第六單元</a:t>
            </a:r>
            <a:r>
              <a:rPr lang="en-US" altLang="zh-TW" dirty="0" smtClean="0">
                <a:latin typeface="Hannotate SC Regular" charset="0"/>
                <a:ea typeface="微軟正黑體" charset="0"/>
                <a:cs typeface="微軟正黑體" charset="0"/>
              </a:rPr>
              <a:t>(2)</a:t>
            </a:r>
            <a:r>
              <a:rPr lang="zh-TW" altLang="en-US" dirty="0" smtClean="0">
                <a:latin typeface="Hannotate SC Regular" charset="0"/>
                <a:ea typeface="微軟正黑體" charset="0"/>
                <a:cs typeface="微軟正黑體" charset="0"/>
              </a:rPr>
              <a:t>：冰天雪地</a:t>
            </a:r>
            <a:endParaRPr lang="zh-TW" altLang="en-US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7881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412776"/>
            <a:ext cx="4320480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4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78904" y="404664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請問：哪一個可以用</a:t>
            </a:r>
            <a:r>
              <a:rPr lang="zh-TW" altLang="en-US" sz="3500" dirty="0" smtClean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冰天雪地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來形容？</a:t>
            </a:r>
            <a:r>
              <a:rPr lang="en-US" altLang="zh-TW" sz="3500" dirty="0" smtClean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3500" dirty="0" smtClean="0">
                <a:latin typeface="微軟正黑體"/>
                <a:ea typeface="微軟正黑體"/>
                <a:cs typeface="微軟正黑體"/>
              </a:rPr>
            </a:b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请问：哪一个可以用</a:t>
            </a:r>
            <a:r>
              <a:rPr lang="zh-TW" altLang="en-US" sz="3500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冰天雪地</a:t>
            </a: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来形容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？</a:t>
            </a:r>
            <a:endParaRPr lang="zh-TW" altLang="en-US" sz="3500" dirty="0" smtClean="0"/>
          </a:p>
        </p:txBody>
      </p:sp>
      <p:pic>
        <p:nvPicPr>
          <p:cNvPr id="3" name="圖片 2" descr="Fall_Colors_19_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60" y="1628800"/>
            <a:ext cx="3744416" cy="3287060"/>
          </a:xfrm>
          <a:prstGeom prst="rect">
            <a:avLst/>
          </a:prstGeom>
        </p:spPr>
      </p:pic>
      <p:pic>
        <p:nvPicPr>
          <p:cNvPr id="4" name="圖片 3" descr="download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092" y="1630876"/>
            <a:ext cx="3505324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568952" cy="1143000"/>
          </a:xfrm>
        </p:spPr>
        <p:txBody>
          <a:bodyPr/>
          <a:lstStyle/>
          <a:p>
            <a:pPr algn="l"/>
            <a:r>
              <a:rPr lang="zh-TW" altLang="en-US" sz="3900" dirty="0" smtClean="0">
                <a:latin typeface="Hannotate SC Regular" charset="0"/>
                <a:ea typeface="微軟正黑體" charset="0"/>
                <a:cs typeface="微軟正黑體" charset="0"/>
              </a:rPr>
              <a:t>第六單元</a:t>
            </a:r>
            <a:r>
              <a:rPr lang="en-US" altLang="zh-TW" sz="3900" dirty="0" smtClean="0">
                <a:latin typeface="Hannotate SC Regular" charset="0"/>
                <a:ea typeface="微軟正黑體" charset="0"/>
                <a:cs typeface="微軟正黑體" charset="0"/>
              </a:rPr>
              <a:t>(3)</a:t>
            </a:r>
            <a:r>
              <a:rPr lang="zh-TW" altLang="en-US" sz="3900" dirty="0" smtClean="0">
                <a:latin typeface="Hannotate SC Regular" charset="0"/>
                <a:ea typeface="微軟正黑體" charset="0"/>
                <a:cs typeface="微軟正黑體" charset="0"/>
              </a:rPr>
              <a:t>：一步一腳印</a:t>
            </a:r>
            <a:r>
              <a:rPr lang="en-US" altLang="zh-TW" sz="39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3900" dirty="0">
                <a:latin typeface="Hannotate SC Regular" charset="0"/>
                <a:ea typeface="微軟正黑體" charset="0"/>
                <a:cs typeface="微軟正黑體" charset="0"/>
              </a:rPr>
              <a:t>一步一脚印</a:t>
            </a:r>
            <a:br>
              <a:rPr lang="zh-TW" altLang="en-US" sz="3900" dirty="0">
                <a:latin typeface="Hannotate SC Regular" charset="0"/>
                <a:ea typeface="微軟正黑體" charset="0"/>
                <a:cs typeface="微軟正黑體" charset="0"/>
              </a:rPr>
            </a:br>
            <a:endParaRPr lang="zh-TW" altLang="en-US" sz="39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Screen Shot 2017-06-11 at 12.24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135" y="1412776"/>
            <a:ext cx="4771145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3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0872" y="557808"/>
            <a:ext cx="8229600" cy="1143000"/>
          </a:xfrm>
        </p:spPr>
        <p:txBody>
          <a:bodyPr/>
          <a:lstStyle/>
          <a:p>
            <a:pPr algn="l"/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第一單元</a:t>
            </a:r>
            <a:r>
              <a:rPr lang="en-US" altLang="zh-TW" sz="4000" dirty="0">
                <a:latin typeface="Hannotate SC Regular" charset="0"/>
                <a:ea typeface="微軟正黑體" charset="0"/>
                <a:cs typeface="微軟正黑體" charset="0"/>
              </a:rPr>
              <a:t>(2)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：大吃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一驚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大吃一惊</a:t>
            </a:r>
            <a:b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</a:b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21506" name="圖片 3" descr="Screen Shot 2017-06-02 at 11.10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395710"/>
            <a:ext cx="4392612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86800" cy="1143000"/>
          </a:xfrm>
        </p:spPr>
        <p:txBody>
          <a:bodyPr/>
          <a:lstStyle/>
          <a:p>
            <a:pPr algn="l"/>
            <a:r>
              <a:rPr lang="zh-TW" altLang="en-US" sz="3900" dirty="0" smtClean="0">
                <a:latin typeface="Hannotate SC Regular" charset="0"/>
                <a:ea typeface="微軟正黑體" charset="0"/>
                <a:cs typeface="微軟正黑體" charset="0"/>
              </a:rPr>
              <a:t>第六單元</a:t>
            </a:r>
            <a:r>
              <a:rPr lang="en-US" altLang="zh-TW" sz="3900" dirty="0" smtClean="0">
                <a:latin typeface="Hannotate SC Regular" charset="0"/>
                <a:ea typeface="微軟正黑體" charset="0"/>
                <a:cs typeface="微軟正黑體" charset="0"/>
              </a:rPr>
              <a:t>(3)</a:t>
            </a:r>
            <a:r>
              <a:rPr lang="zh-TW" altLang="en-US" sz="3900" dirty="0" smtClean="0">
                <a:latin typeface="Hannotate SC Regular" charset="0"/>
                <a:ea typeface="微軟正黑體" charset="0"/>
                <a:cs typeface="微軟正黑體" charset="0"/>
              </a:rPr>
              <a:t>：一步一腳印</a:t>
            </a:r>
            <a:r>
              <a:rPr lang="en-US" altLang="zh-TW" sz="39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3900" dirty="0">
                <a:latin typeface="Hannotate SC Regular" charset="0"/>
                <a:ea typeface="微軟正黑體" charset="0"/>
                <a:cs typeface="微軟正黑體" charset="0"/>
              </a:rPr>
              <a:t>一步一</a:t>
            </a:r>
            <a:r>
              <a:rPr lang="zh-TW" altLang="en-US" sz="3900" dirty="0" smtClean="0">
                <a:latin typeface="Hannotate SC Regular" charset="0"/>
                <a:ea typeface="微軟正黑體" charset="0"/>
                <a:cs typeface="微軟正黑體" charset="0"/>
              </a:rPr>
              <a:t>脚印</a:t>
            </a:r>
            <a:endParaRPr lang="zh-TW" altLang="en-US" sz="39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一步一腳印的療癒之旅-1024x7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232" y="1340768"/>
            <a:ext cx="5148064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1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6856" y="557808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請問：哪一個可以用</a:t>
            </a:r>
            <a:r>
              <a:rPr lang="zh-TW" altLang="en-US" sz="3500" dirty="0" smtClean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一步一腳印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來形容？</a:t>
            </a:r>
            <a:r>
              <a:rPr lang="en-US" altLang="zh-TW" sz="3500" dirty="0" smtClean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3500" dirty="0" smtClean="0">
                <a:latin typeface="微軟正黑體"/>
                <a:ea typeface="微軟正黑體"/>
                <a:cs typeface="微軟正黑體"/>
              </a:rPr>
            </a:b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请问：哪一个可以用</a:t>
            </a:r>
            <a:r>
              <a:rPr lang="zh-TW" altLang="en-US" sz="3500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一步一脚印</a:t>
            </a: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来形容？</a:t>
            </a:r>
            <a:br>
              <a:rPr lang="zh-TW" altLang="en-US" sz="3500" dirty="0">
                <a:latin typeface="微軟正黑體"/>
                <a:ea typeface="微軟正黑體"/>
                <a:cs typeface="微軟正黑體"/>
              </a:rPr>
            </a:br>
            <a:endParaRPr lang="zh-TW" altLang="en-US" sz="3500" dirty="0" smtClean="0"/>
          </a:p>
        </p:txBody>
      </p:sp>
      <p:pic>
        <p:nvPicPr>
          <p:cNvPr id="3" name="圖片 2" descr="5248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12776"/>
            <a:ext cx="5904656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9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第六單元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(4)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：各有所長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各有所长</a:t>
            </a: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Screen Shot 2017-06-11 at 12.32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074" y="1340768"/>
            <a:ext cx="6553302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0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pPr algn="l"/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第六單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(4)</a:t>
            </a:r>
            <a:r>
              <a:rPr lang="zh-TW" altLang="en-US" sz="4000" dirty="0" smtClean="0">
                <a:latin typeface="Hannotate SC Regular" charset="0"/>
                <a:ea typeface="微軟正黑體" charset="0"/>
                <a:cs typeface="微軟正黑體" charset="0"/>
              </a:rPr>
              <a:t>：各有所長</a:t>
            </a:r>
            <a:r>
              <a:rPr lang="en-US" altLang="zh-TW" sz="4000" dirty="0" smtClean="0">
                <a:latin typeface="Hannotate SC Regular" charset="0"/>
                <a:ea typeface="微軟正黑體" charset="0"/>
                <a:cs typeface="微軟正黑體" charset="0"/>
              </a:rPr>
              <a:t>/</a:t>
            </a:r>
            <a: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  <a:t>各有所长</a:t>
            </a:r>
            <a:br>
              <a:rPr lang="zh-TW" altLang="en-US" sz="4000" dirty="0">
                <a:latin typeface="Hannotate SC Regular" charset="0"/>
                <a:ea typeface="微軟正黑體" charset="0"/>
                <a:cs typeface="微軟正黑體" charset="0"/>
              </a:rPr>
            </a:br>
            <a:endParaRPr lang="zh-TW" altLang="en-US" sz="4000" dirty="0">
              <a:latin typeface="Arial" charset="0"/>
              <a:ea typeface="新細明體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41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zh-TW" altLang="en-US" sz="3700" dirty="0" smtClean="0">
                <a:latin typeface="微軟正黑體"/>
                <a:ea typeface="微軟正黑體"/>
                <a:cs typeface="微軟正黑體"/>
              </a:rPr>
              <a:t>請問：哪一個可以用</a:t>
            </a:r>
            <a:r>
              <a:rPr lang="zh-TW" altLang="en-US" sz="3700" dirty="0" smtClean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各有所長</a:t>
            </a:r>
            <a:r>
              <a:rPr lang="zh-TW" altLang="en-US" sz="3700" dirty="0" smtClean="0">
                <a:latin typeface="微軟正黑體"/>
                <a:ea typeface="微軟正黑體"/>
                <a:cs typeface="微軟正黑體"/>
              </a:rPr>
              <a:t>來形容？</a:t>
            </a:r>
            <a:endParaRPr lang="zh-TW" altLang="en-US" sz="3700" dirty="0" smtClean="0"/>
          </a:p>
        </p:txBody>
      </p:sp>
    </p:spTree>
    <p:extLst>
      <p:ext uri="{BB962C8B-B14F-4D97-AF65-F5344CB8AC3E}">
        <p14:creationId xmlns:p14="http://schemas.microsoft.com/office/powerpoint/2010/main" val="142684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>
                <a:latin typeface="Hannotate SC Regular" charset="0"/>
                <a:ea typeface="微軟正黑體" charset="0"/>
                <a:cs typeface="微軟正黑體" charset="0"/>
              </a:rPr>
              <a:t>第六單元</a:t>
            </a:r>
            <a:r>
              <a:rPr lang="en-US" altLang="zh-TW" dirty="0" smtClean="0">
                <a:latin typeface="Hannotate SC Regular" charset="0"/>
                <a:ea typeface="微軟正黑體" charset="0"/>
                <a:cs typeface="微軟正黑體" charset="0"/>
              </a:rPr>
              <a:t>(5)</a:t>
            </a:r>
            <a:r>
              <a:rPr lang="zh-TW" altLang="en-US" dirty="0" smtClean="0">
                <a:latin typeface="Hannotate SC Regular" charset="0"/>
                <a:ea typeface="微軟正黑體" charset="0"/>
                <a:cs typeface="微軟正黑體" charset="0"/>
              </a:rPr>
              <a:t>：刮目相看</a:t>
            </a:r>
            <a:endParaRPr lang="zh-TW" altLang="en-US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Screen Shot 2017-06-11 at 12.41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341866"/>
            <a:ext cx="4497538" cy="345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0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>
                <a:latin typeface="Hannotate SC Regular" charset="0"/>
                <a:ea typeface="微軟正黑體" charset="0"/>
                <a:cs typeface="微軟正黑體" charset="0"/>
              </a:rPr>
              <a:t>第六單元</a:t>
            </a:r>
            <a:r>
              <a:rPr lang="en-US" altLang="zh-TW" dirty="0" smtClean="0">
                <a:latin typeface="Hannotate SC Regular" charset="0"/>
                <a:ea typeface="微軟正黑體" charset="0"/>
                <a:cs typeface="微軟正黑體" charset="0"/>
              </a:rPr>
              <a:t>(5)</a:t>
            </a:r>
            <a:r>
              <a:rPr lang="zh-TW" altLang="en-US" dirty="0" smtClean="0">
                <a:latin typeface="Hannotate SC Regular" charset="0"/>
                <a:ea typeface="微軟正黑體" charset="0"/>
                <a:cs typeface="微軟正黑體" charset="0"/>
              </a:rPr>
              <a:t>：刮目相看</a:t>
            </a:r>
            <a:endParaRPr lang="zh-TW" altLang="en-US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4" name="圖片 3" descr="Screen Shot 2017-06-11 at 12.49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340768"/>
            <a:ext cx="3096344" cy="3600400"/>
          </a:xfrm>
          <a:prstGeom prst="rect">
            <a:avLst/>
          </a:prstGeom>
        </p:spPr>
      </p:pic>
      <p:sp>
        <p:nvSpPr>
          <p:cNvPr id="7" name="爆炸 1 6"/>
          <p:cNvSpPr/>
          <p:nvPr/>
        </p:nvSpPr>
        <p:spPr bwMode="auto">
          <a:xfrm rot="19749628">
            <a:off x="1475656" y="1772816"/>
            <a:ext cx="2232248" cy="1224136"/>
          </a:xfrm>
          <a:prstGeom prst="irregularSeal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dirty="0"/>
              <a:t> </a:t>
            </a:r>
            <a:r>
              <a:rPr lang="en-US" altLang="zh-TW" dirty="0" smtClean="0"/>
              <a:t> WOW</a:t>
            </a:r>
            <a:endParaRPr kumimoji="0" lang="zh-TW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69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629816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請問：哪一個可以用</a:t>
            </a:r>
            <a:r>
              <a:rPr lang="zh-TW" altLang="en-US" sz="3500" dirty="0" smtClean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刮目相看</a:t>
            </a:r>
            <a:r>
              <a:rPr lang="zh-TW" altLang="en-US" sz="3500" dirty="0" smtClean="0">
                <a:latin typeface="微軟正黑體"/>
                <a:ea typeface="微軟正黑體"/>
                <a:cs typeface="微軟正黑體"/>
              </a:rPr>
              <a:t>來形容？</a:t>
            </a:r>
            <a:r>
              <a:rPr lang="en-US" altLang="zh-TW" sz="3500" dirty="0" smtClean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3500" dirty="0" smtClean="0">
                <a:latin typeface="微軟正黑體"/>
                <a:ea typeface="微軟正黑體"/>
                <a:cs typeface="微軟正黑體"/>
              </a:rPr>
            </a:b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请问：哪一个可以用</a:t>
            </a:r>
            <a:r>
              <a:rPr lang="zh-TW" altLang="en-US" sz="3500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刮目相看</a:t>
            </a:r>
            <a:r>
              <a:rPr lang="zh-TW" altLang="en-US" sz="3500" dirty="0">
                <a:latin typeface="微軟正黑體"/>
                <a:ea typeface="微軟正黑體"/>
                <a:cs typeface="微軟正黑體"/>
              </a:rPr>
              <a:t>来形容？</a:t>
            </a:r>
            <a:br>
              <a:rPr lang="zh-TW" altLang="en-US" sz="3500" dirty="0">
                <a:latin typeface="微軟正黑體"/>
                <a:ea typeface="微軟正黑體"/>
                <a:cs typeface="微軟正黑體"/>
              </a:rPr>
            </a:br>
            <a:endParaRPr lang="zh-TW" altLang="en-US" sz="3500" dirty="0" smtClean="0"/>
          </a:p>
        </p:txBody>
      </p:sp>
      <p:pic>
        <p:nvPicPr>
          <p:cNvPr id="3" name="圖片 2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28801"/>
            <a:ext cx="3429000" cy="324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46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1692275" y="5373688"/>
            <a:ext cx="5832475" cy="647700"/>
          </a:xfrm>
        </p:spPr>
        <p:txBody>
          <a:bodyPr/>
          <a:lstStyle/>
          <a:p>
            <a:pPr>
              <a:defRPr/>
            </a:pPr>
            <a:r>
              <a:rPr kumimoji="0" lang="zh-TW" altLang="en-US" sz="6000" b="1" dirty="0" smtClean="0">
                <a:solidFill>
                  <a:srgbClr val="663300"/>
                </a:solidFill>
                <a:latin typeface="华文楷体"/>
                <a:ea typeface="华文楷体"/>
                <a:cs typeface="华文楷体"/>
              </a:rPr>
              <a:t>第七單元</a:t>
            </a:r>
            <a:endParaRPr kumimoji="0" lang="es-ES" altLang="zh-TW" sz="6000" b="1" dirty="0" smtClean="0">
              <a:solidFill>
                <a:srgbClr val="663300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6" name="Rectangle 150"/>
          <p:cNvSpPr txBox="1">
            <a:spLocks noChangeArrowheads="1"/>
          </p:cNvSpPr>
          <p:nvPr/>
        </p:nvSpPr>
        <p:spPr bwMode="auto">
          <a:xfrm>
            <a:off x="1692275" y="1412875"/>
            <a:ext cx="58324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新細明體" charset="0"/>
                <a:cs typeface="Arial" charset="0"/>
              </a:defRPr>
            </a:lvl9pPr>
          </a:lstStyle>
          <a:p>
            <a:pPr>
              <a:defRPr/>
            </a:pPr>
            <a:r>
              <a:rPr lang="zh-TW" altLang="en-US" sz="6000" b="1" dirty="0" smtClean="0">
                <a:solidFill>
                  <a:srgbClr val="663300"/>
                </a:solidFill>
                <a:latin typeface="华文楷体"/>
                <a:ea typeface="华文楷体"/>
                <a:cs typeface="华文楷体"/>
              </a:rPr>
              <a:t>美洲華語第一冊</a:t>
            </a:r>
            <a:endParaRPr lang="en-US" altLang="zh-TW" sz="6000" b="1" dirty="0" smtClean="0">
              <a:solidFill>
                <a:srgbClr val="663300"/>
              </a:solidFill>
              <a:latin typeface="华文楷体"/>
              <a:ea typeface="华文楷体"/>
              <a:cs typeface="华文楷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>
                <a:latin typeface="Hannotate SC Regular" charset="0"/>
                <a:ea typeface="微軟正黑體" charset="0"/>
                <a:cs typeface="微軟正黑體" charset="0"/>
              </a:rPr>
              <a:t>第七單元</a:t>
            </a:r>
            <a:r>
              <a:rPr lang="en-US" altLang="zh-TW" dirty="0" smtClean="0">
                <a:latin typeface="Hannotate SC Regular" charset="0"/>
                <a:ea typeface="微軟正黑體" charset="0"/>
                <a:cs typeface="微軟正黑體" charset="0"/>
              </a:rPr>
              <a:t>(1)</a:t>
            </a:r>
            <a:r>
              <a:rPr lang="zh-TW" altLang="en-US" dirty="0" smtClean="0">
                <a:latin typeface="Hannotate SC Regular" charset="0"/>
                <a:ea typeface="微軟正黑體" charset="0"/>
                <a:cs typeface="微軟正黑體" charset="0"/>
              </a:rPr>
              <a:t>：口水直流</a:t>
            </a:r>
            <a:endParaRPr lang="zh-TW" altLang="en-US" dirty="0">
              <a:latin typeface="Arial" charset="0"/>
              <a:ea typeface="新細明體" charset="0"/>
              <a:cs typeface="Arial" charset="0"/>
            </a:endParaRPr>
          </a:p>
        </p:txBody>
      </p:sp>
      <p:pic>
        <p:nvPicPr>
          <p:cNvPr id="3" name="圖片 2" descr="Screen Shot 2017-06-11 at 12.57.03 PM.png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268760"/>
            <a:ext cx="4176464" cy="3528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新細明體"/>
        <a:cs typeface="Arial"/>
      </a:majorFont>
      <a:minorFont>
        <a:latin typeface="Arial"/>
        <a:ea typeface="新細明體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charset="0"/>
            <a:cs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16002</TotalTime>
  <Words>2471</Words>
  <Application>Microsoft Office PowerPoint</Application>
  <PresentationFormat>On-screen Show (4:3)</PresentationFormat>
  <Paragraphs>252</Paragraphs>
  <Slides>123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24" baseType="lpstr">
      <vt:lpstr>Diseño predeterminado</vt:lpstr>
      <vt:lpstr>成語/常用詞語</vt:lpstr>
      <vt:lpstr>美洲華語第一冊 成語/常用詞語  總表</vt:lpstr>
      <vt:lpstr>美洲華語第一冊 成語/常用詞語  總表</vt:lpstr>
      <vt:lpstr>美洲華語第一冊 成語/常用詞語  總表</vt:lpstr>
      <vt:lpstr>第一單元</vt:lpstr>
      <vt:lpstr>第一單元(1)：高高興興/高高兴兴 </vt:lpstr>
      <vt:lpstr>第一單元(1)：高高興興/高高兴兴 </vt:lpstr>
      <vt:lpstr>請問：哪一個可以用高高興興來形容？ 请问：哪一个可以用高高兴兴来形容？ </vt:lpstr>
      <vt:lpstr>第一單元(2)：大吃一驚/大吃一惊 </vt:lpstr>
      <vt:lpstr>第一單元(2)：大吃一驚/大吃一惊 </vt:lpstr>
      <vt:lpstr>請問：哪一個可以用大吃一驚來形容？ 请问：哪一个可以用大吃一惊来形容？ </vt:lpstr>
      <vt:lpstr>第一單元(3)：慌慌張張/慌慌张张 </vt:lpstr>
      <vt:lpstr>第一單元(3)：慌慌張張/慌慌张张 </vt:lpstr>
      <vt:lpstr>請問：哪一個可以用慌慌張張來形容？ 请问：哪一个可以用慌慌张张来形容？ </vt:lpstr>
      <vt:lpstr>第一單元(4)：來來去去/来来去去 </vt:lpstr>
      <vt:lpstr>第一單元(4)：來來去去/来来去去</vt:lpstr>
      <vt:lpstr>請問：哪一個可以用來來去去來形容？ 请问：哪一个可以用来来去去来形容？ </vt:lpstr>
      <vt:lpstr>第一單元(5)：想來想去/想来想去 </vt:lpstr>
      <vt:lpstr>第一單元(5)：想來想去/想来想去 </vt:lpstr>
      <vt:lpstr>請問：哪一個可以用想來想去來形容？ 请问：哪一个可以用想来想去来形容？ </vt:lpstr>
      <vt:lpstr>第二單元</vt:lpstr>
      <vt:lpstr>第二單元(3)：三更半夜</vt:lpstr>
      <vt:lpstr>第二單元(3)：三更半夜</vt:lpstr>
      <vt:lpstr>請問：哪一個可以用三更半夜來形容？ 请问：哪一个可以用三更半夜来形容？ </vt:lpstr>
      <vt:lpstr>第二單元(4)：一身冷汗</vt:lpstr>
      <vt:lpstr>第二單元(4)：一身冷汗</vt:lpstr>
      <vt:lpstr>請問：哪一個可以用一身冷汗來形容？ 请问：哪一个可以用一身冷汗来形容？</vt:lpstr>
      <vt:lpstr>第二單元(5)：虛驚一場/虚惊一场 </vt:lpstr>
      <vt:lpstr>第二單元(5)：虛驚一場/虚惊一场 </vt:lpstr>
      <vt:lpstr>請問：哪一個可以用虛驚一場來形容？ 请问：哪一个可以用虚惊一场来形容？ </vt:lpstr>
      <vt:lpstr>第三單元</vt:lpstr>
      <vt:lpstr>第二單元(1)：大喊大叫</vt:lpstr>
      <vt:lpstr>第二單元(1)：大喊大叫</vt:lpstr>
      <vt:lpstr>請問：哪一個可以用大喊大叫來形容？ 请问：哪一个可以用大喊大叫来形容？ </vt:lpstr>
      <vt:lpstr>第二單元(2)：跑來跑去/跑来跑去 </vt:lpstr>
      <vt:lpstr>第二單元(2)：跑來跑去/跑来跑去 </vt:lpstr>
      <vt:lpstr>請問：哪一個可以用跑來跑去來形容？ 请问：哪一个可以用跑来跑去来形容？ </vt:lpstr>
      <vt:lpstr>第三單元(1)：生日快樂/生日快乐</vt:lpstr>
      <vt:lpstr>第三單元(1)：生日快樂/生日快乐</vt:lpstr>
      <vt:lpstr>請問：哪一個可以用生日快樂來形容？ 请问：哪一个可以用生日快乐来形容？</vt:lpstr>
      <vt:lpstr>第三單元(2)：快快樂樂/快快乐乐 </vt:lpstr>
      <vt:lpstr>第三單元(2)：快快樂樂/快快乐乐 </vt:lpstr>
      <vt:lpstr>請問：哪一個可以用快快樂樂來形容？ 请问：哪一个可以用快快乐乐来形容？ </vt:lpstr>
      <vt:lpstr>第三單元(3)：眉開眼笑/眉开眼笑 </vt:lpstr>
      <vt:lpstr>第三單元(3)：眉開眼笑/眉开眼笑 </vt:lpstr>
      <vt:lpstr>請問：哪一個可以用眉開眼笑來形容？ 请问：哪一个可以用眉开眼笑来形容？</vt:lpstr>
      <vt:lpstr>第三單元(4)：愁眉苦臉/愁眉苦脸 </vt:lpstr>
      <vt:lpstr>第三單元(4)：愁眉苦臉/愁眉苦脸 </vt:lpstr>
      <vt:lpstr>請問：哪一個可以用愁眉苦臉來形容？ 请问：哪一个可以用愁眉苦脸来形容？ </vt:lpstr>
      <vt:lpstr>第三單元(5)：分工合作</vt:lpstr>
      <vt:lpstr>第三單元(5)：分工合作</vt:lpstr>
      <vt:lpstr>請問：哪一個可以用分工合作來形容？ 请问：哪一个可以用分工合作来形容？</vt:lpstr>
      <vt:lpstr>第三單元(6)：同心協力/同心协力 </vt:lpstr>
      <vt:lpstr>第三單元(6)：同心協力/同心协力 </vt:lpstr>
      <vt:lpstr>請問：哪一個可以用同心協力來形容？ 请问：哪一个可以用同心协力来形容？</vt:lpstr>
      <vt:lpstr>第四單元</vt:lpstr>
      <vt:lpstr>第四單元(1)：大風大雨/大风大雨 </vt:lpstr>
      <vt:lpstr>第四單元(1)：大風大雨</vt:lpstr>
      <vt:lpstr>請問：哪一個可以用大風大雨來形容？</vt:lpstr>
      <vt:lpstr>第四單元(2)：無精打采</vt:lpstr>
      <vt:lpstr>第四單元(2)：無精打采/无精打采 </vt:lpstr>
      <vt:lpstr>請問：哪一個可以用無精打采來形容？ 请问：哪一个可以用无精打采来形容？ </vt:lpstr>
      <vt:lpstr>第四單元(3)：哀聲嘆氣/哀声叹气</vt:lpstr>
      <vt:lpstr>第四單元(3)：唉聲嘆氣/唉声叹气 </vt:lpstr>
      <vt:lpstr>請問：哪一個可以用哀聲嘆氣來形容？ 请问：哪一个可以用哀声叹气来形容？</vt:lpstr>
      <vt:lpstr>第四單元(4)：雨過天晴/雨过天晴 </vt:lpstr>
      <vt:lpstr>第四單元(4)：雨過天晴/雨过天晴 </vt:lpstr>
      <vt:lpstr>請問：哪一個可以用雨過天晴來形容？ 请问：哪一个可以用雨过天晴来形容？</vt:lpstr>
      <vt:lpstr>第四單元(5)：歡歡喜喜/欢欢喜喜 </vt:lpstr>
      <vt:lpstr>第四單元(5)：歡歡喜喜/欢欢喜喜 </vt:lpstr>
      <vt:lpstr>請問：哪一個可以用歡歡喜喜來形容？ 请问：哪一个可以用欢欢喜喜来形容？</vt:lpstr>
      <vt:lpstr>第四單元(6)：一決輸贏/一决输赢 </vt:lpstr>
      <vt:lpstr>第四單元(6)：一決輸贏/一决输赢</vt:lpstr>
      <vt:lpstr>請問：哪一個可以用一決輸贏來形容？ 请问：哪一个可以用一决输赢来形容？ </vt:lpstr>
      <vt:lpstr>第五單元</vt:lpstr>
      <vt:lpstr>第五單元(1)：不勞而獲/不劳而获 </vt:lpstr>
      <vt:lpstr>第五單元(1)：不勞而獲/不劳而获 </vt:lpstr>
      <vt:lpstr>請問：哪一個可以用不勞而獲來形容？ 请问：哪一个可以用不劳而获来形容？ </vt:lpstr>
      <vt:lpstr>第五單元(3)：飲水思源/饮水思源 </vt:lpstr>
      <vt:lpstr>第五單元(3)：飲水思源/饮水思源 </vt:lpstr>
      <vt:lpstr>請問：哪一個可以用飲水思源來形容？ 请问：哪一个可以用饮水思源来形容？ </vt:lpstr>
      <vt:lpstr>第六單元</vt:lpstr>
      <vt:lpstr>第六單元(1)：白雪飄飄/白雪飘飘 </vt:lpstr>
      <vt:lpstr>第六單元(1)：白雪飄飄/白雪飘飘</vt:lpstr>
      <vt:lpstr>請問：哪一個可以用白雪飄飄來形容？ 请问：哪一个可以用白雪飘飘来形容？</vt:lpstr>
      <vt:lpstr>第六單元(2)：冰天雪地</vt:lpstr>
      <vt:lpstr>第六單元(2)：冰天雪地</vt:lpstr>
      <vt:lpstr>請問：哪一個可以用冰天雪地來形容？ 请问：哪一个可以用冰天雪地来形容？</vt:lpstr>
      <vt:lpstr>第六單元(3)：一步一腳印/一步一脚印 </vt:lpstr>
      <vt:lpstr>第六單元(3)：一步一腳印/一步一脚印</vt:lpstr>
      <vt:lpstr>請問：哪一個可以用一步一腳印來形容？ 请问：哪一个可以用一步一脚印来形容？ </vt:lpstr>
      <vt:lpstr>第六單元(4)：各有所長/各有所长</vt:lpstr>
      <vt:lpstr>第六單(4)：各有所長/各有所长 </vt:lpstr>
      <vt:lpstr>請問：哪一個可以用各有所長來形容？</vt:lpstr>
      <vt:lpstr>第六單元(5)：刮目相看</vt:lpstr>
      <vt:lpstr>第六單元(5)：刮目相看</vt:lpstr>
      <vt:lpstr>請問：哪一個可以用刮目相看來形容？ 请问：哪一个可以用刮目相看来形容？ </vt:lpstr>
      <vt:lpstr>第七單元</vt:lpstr>
      <vt:lpstr>第七單元(1)：口水直流</vt:lpstr>
      <vt:lpstr>第七單元(1)：口水直流</vt:lpstr>
      <vt:lpstr>請問：哪一個可以用口水直流來形容？ 请问：哪一个可以用口水直流来形容？</vt:lpstr>
      <vt:lpstr>第七單元(2)：大哭大叫</vt:lpstr>
      <vt:lpstr>第七單元(2)：大哭大叫</vt:lpstr>
      <vt:lpstr>請問：哪一個可以用大哭大叫來形容？ 请问：哪一个可以用大哭大叫来形容？</vt:lpstr>
      <vt:lpstr>第七單元(3)：欲速則不達/欲速则不达 </vt:lpstr>
      <vt:lpstr>第七單元(3)：欲速則不達/欲速则不达 </vt:lpstr>
      <vt:lpstr>請問：哪一個可以用欲速則不達來形容？ 请问：哪一个可以用欲速则不达来形容？</vt:lpstr>
      <vt:lpstr>第八單元</vt:lpstr>
      <vt:lpstr>第八單元(1)：比手畫腳/比手画脚</vt:lpstr>
      <vt:lpstr>第八單元(1)：比手畫腳/比手画脚</vt:lpstr>
      <vt:lpstr>請問：哪一個可以用比手畫腳來形容？ 请问：哪一个可以用比手画脚来形容？</vt:lpstr>
      <vt:lpstr>第八單元(2)：大吃大喝</vt:lpstr>
      <vt:lpstr>第八單元(2)：大吃大喝</vt:lpstr>
      <vt:lpstr>請問：哪一個可以用大吃大喝來形容？ 请问：哪一个可以用大吃大喝来形容？ </vt:lpstr>
      <vt:lpstr>第八單元(3)：狼吞虎嚥/狼吞虎咽</vt:lpstr>
      <vt:lpstr>第八單元(3)：狼吞虎嚥/狼吞虎咽</vt:lpstr>
      <vt:lpstr>請問：哪一個可以用狼吞虎嚥來形容？ 请问：哪一个可以用狼吞虎咽来形容？</vt:lpstr>
      <vt:lpstr>第八單元(4)：忘東忘西/忘东忘西</vt:lpstr>
      <vt:lpstr>第八單元(4)：忘東忘西/忘东忘西</vt:lpstr>
      <vt:lpstr>請問：哪一個可以用忘東忘西來形容？ 请问：哪一个可以用忘东忘西来形容？</vt:lpstr>
      <vt:lpstr>第八單元(5)：說到做到/说到做到 </vt:lpstr>
      <vt:lpstr>第八單元(5)：說到做到/说到做到</vt:lpstr>
      <vt:lpstr>請問：藍色的企鵝有沒有說到做到？ 请问：蓝色的企鹅有没有说到做到？ 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Yali Li</cp:lastModifiedBy>
  <cp:revision>781</cp:revision>
  <dcterms:created xsi:type="dcterms:W3CDTF">2010-05-23T14:28:12Z</dcterms:created>
  <dcterms:modified xsi:type="dcterms:W3CDTF">2021-01-20T22:42:48Z</dcterms:modified>
</cp:coreProperties>
</file>