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68" r:id="rId2"/>
    <p:sldId id="270" r:id="rId3"/>
    <p:sldId id="271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65" r:id="rId17"/>
    <p:sldId id="272" r:id="rId18"/>
    <p:sldId id="289" r:id="rId19"/>
    <p:sldId id="290" r:id="rId20"/>
    <p:sldId id="291" r:id="rId21"/>
    <p:sldId id="292" r:id="rId22"/>
    <p:sldId id="276" r:id="rId23"/>
    <p:sldId id="293" r:id="rId24"/>
    <p:sldId id="294" r:id="rId25"/>
    <p:sldId id="295" r:id="rId26"/>
    <p:sldId id="296" r:id="rId27"/>
    <p:sldId id="300" r:id="rId28"/>
    <p:sldId id="301" r:id="rId29"/>
    <p:sldId id="273" r:id="rId30"/>
    <p:sldId id="297" r:id="rId31"/>
    <p:sldId id="302" r:id="rId32"/>
    <p:sldId id="274" r:id="rId33"/>
    <p:sldId id="275" r:id="rId34"/>
    <p:sldId id="303" r:id="rId35"/>
    <p:sldId id="299" r:id="rId36"/>
    <p:sldId id="305" r:id="rId37"/>
    <p:sldId id="304" r:id="rId38"/>
    <p:sldId id="306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339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7B3A-276D-4CF7-85B2-828139EEA9F7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94A51-A85B-4F86-A680-592113674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207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新奥尔良，路易斯安那州</a:t>
            </a:r>
            <a:r>
              <a:rPr lang="en-US" altLang="zh-CN" dirty="0" smtClean="0"/>
              <a:t>2.</a:t>
            </a:r>
            <a:r>
              <a:rPr lang="zh-CN" altLang="en-US" dirty="0" smtClean="0"/>
              <a:t>华盛顿，哥伦比亚地区</a:t>
            </a:r>
            <a:r>
              <a:rPr lang="en-US" altLang="zh-CN" dirty="0" smtClean="0"/>
              <a:t>3.</a:t>
            </a:r>
            <a:r>
              <a:rPr lang="zh-CN" altLang="en-US" dirty="0" smtClean="0"/>
              <a:t>拉斯维加斯，内华达州</a:t>
            </a:r>
            <a:r>
              <a:rPr lang="en-US" altLang="zh-CN" dirty="0" smtClean="0"/>
              <a:t>4.</a:t>
            </a:r>
            <a:r>
              <a:rPr lang="zh-CN" altLang="en-US" dirty="0" smtClean="0"/>
              <a:t>黄石国家公园，怀俄明州</a:t>
            </a:r>
            <a:r>
              <a:rPr lang="en-US" altLang="zh-CN" dirty="0" smtClean="0"/>
              <a:t>5.</a:t>
            </a:r>
            <a:r>
              <a:rPr lang="zh-CN" altLang="en-US" dirty="0" smtClean="0"/>
              <a:t>纽约市，纽约州</a:t>
            </a:r>
            <a:r>
              <a:rPr lang="en-US" altLang="zh-CN" dirty="0" smtClean="0"/>
              <a:t>6.</a:t>
            </a:r>
            <a:r>
              <a:rPr lang="zh-CN" altLang="en-US" dirty="0" smtClean="0"/>
              <a:t>大峡谷，亚利桑那州</a:t>
            </a:r>
            <a:r>
              <a:rPr lang="en-US" altLang="zh-CN" dirty="0" smtClean="0"/>
              <a:t>7.</a:t>
            </a:r>
            <a:r>
              <a:rPr lang="zh-CN" altLang="en-US" dirty="0" smtClean="0"/>
              <a:t>洛杉矶，加利福尼亚州</a:t>
            </a:r>
            <a:r>
              <a:rPr lang="en-US" altLang="zh-CN" dirty="0" smtClean="0"/>
              <a:t>8.</a:t>
            </a:r>
            <a:r>
              <a:rPr lang="zh-CN" altLang="en-US" dirty="0" smtClean="0"/>
              <a:t>奥兰多，佛罗里达州</a:t>
            </a:r>
            <a:r>
              <a:rPr lang="en-US" altLang="zh-CN" dirty="0" smtClean="0"/>
              <a:t>9.</a:t>
            </a:r>
            <a:r>
              <a:rPr lang="zh-CN" altLang="en-US" dirty="0" smtClean="0"/>
              <a:t>葛底斯堡，宾夕法尼亚州</a:t>
            </a:r>
            <a:r>
              <a:rPr lang="en-US" altLang="zh-CN" dirty="0" smtClean="0"/>
              <a:t>10.</a:t>
            </a:r>
            <a:r>
              <a:rPr lang="zh-CN" altLang="en-US" dirty="0" smtClean="0"/>
              <a:t>纳什维尔，田纳西州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94A51-A85B-4F86-A680-5921136748D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036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37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53752"/>
            <a:ext cx="8147248" cy="1070992"/>
          </a:xfrm>
        </p:spPr>
        <p:txBody>
          <a:bodyPr/>
          <a:lstStyle/>
          <a:p>
            <a:r>
              <a:rPr lang="zh-TW" altLang="en-US" dirty="0" smtClean="0">
                <a:latin typeface="華康明體W5注音字" pitchFamily="18" charset="-120"/>
                <a:ea typeface="華康明體W5注音字" pitchFamily="18" charset="-120"/>
              </a:rPr>
              <a:t>第</a:t>
            </a:r>
            <a:r>
              <a:rPr lang="zh-TW" altLang="en-US" dirty="0" smtClean="0">
                <a:latin typeface="華康明體W5破音字1" pitchFamily="18" charset="-120"/>
                <a:ea typeface="華康明體W5破音字1" pitchFamily="18" charset="-120"/>
              </a:rPr>
              <a:t>一</a:t>
            </a:r>
            <a:r>
              <a:rPr lang="zh-TW" altLang="en-US" dirty="0" smtClean="0">
                <a:latin typeface="華康明體W5注音字" pitchFamily="18" charset="-120"/>
                <a:ea typeface="華康明體W5注音字" pitchFamily="18" charset="-120"/>
              </a:rPr>
              <a:t>條牛</a:t>
            </a:r>
            <a:r>
              <a:rPr lang="zh-TW" altLang="en-US" dirty="0" smtClean="0">
                <a:latin typeface="華康明體W5破音字2" pitchFamily="18" charset="-120"/>
                <a:ea typeface="華康明體W5破音字2" pitchFamily="18" charset="-120"/>
              </a:rPr>
              <a:t>仔</a:t>
            </a:r>
            <a:r>
              <a:rPr lang="zh-TW" altLang="en-US" dirty="0" smtClean="0">
                <a:latin typeface="華康明體W5注音字" pitchFamily="18" charset="-120"/>
                <a:ea typeface="華康明體W5注音字" pitchFamily="18" charset="-120"/>
              </a:rPr>
              <a:t>褲</a:t>
            </a:r>
            <a:endParaRPr 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79512" y="1052736"/>
            <a:ext cx="8507288" cy="1944216"/>
          </a:xfrm>
        </p:spPr>
        <p:txBody>
          <a:bodyPr>
            <a:normAutofit/>
          </a:bodyPr>
          <a:lstStyle/>
          <a:p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在美國西部加州有很多做粗活的人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例如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騎馬的牛仔或開礦的工人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需要耐穿的褲子。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52936"/>
            <a:ext cx="3245698" cy="36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Elaine\Documents\慈濟爾灣2015-2016\第三週\舊金山淘金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924944"/>
            <a:ext cx="5466132" cy="33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525658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331640" y="5589240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7. Levi 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公司採用歐洲的丹尼布料做褲子，這種布料比藍色粗布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jean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更耐穿。他們在布料上不斷地求改進，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Levi 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褲子也越來越受歡迎。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78560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0648"/>
            <a:ext cx="4752528" cy="4803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03648" y="5160897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8.1930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年代，好萊塢拍了許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多西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部牛仔電影，牛仔們穿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的褲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子開始在全世界風行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，中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國人叫它牛仔褲，美國人叫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它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『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jeans』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。」</a:t>
            </a:r>
          </a:p>
        </p:txBody>
      </p:sp>
    </p:spTree>
    <p:extLst>
      <p:ext uri="{BB962C8B-B14F-4D97-AF65-F5344CB8AC3E}">
        <p14:creationId xmlns:p14="http://schemas.microsoft.com/office/powerpoint/2010/main" val="478560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0648"/>
            <a:ext cx="5256584" cy="5189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53714" y="5445224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9.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明明問：「既然牛仔褲是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用丹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尼布料做的，為什麼要叫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它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jeans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呢？」老師說：「這個問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題很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好，找到答案的人，有獎！」</a:t>
            </a:r>
          </a:p>
        </p:txBody>
      </p:sp>
    </p:spTree>
    <p:extLst>
      <p:ext uri="{BB962C8B-B14F-4D97-AF65-F5344CB8AC3E}">
        <p14:creationId xmlns:p14="http://schemas.microsoft.com/office/powerpoint/2010/main" val="478560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4624"/>
            <a:ext cx="4824536" cy="494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43608" y="5229200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10. 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下課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了，大家發現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Mary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穿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了一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條好像是撿來的破褲子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。她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得意地說：「這是新款式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！有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碎布頭做的補釘，又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有小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圓珠子做裝飾，很酷吧！」</a:t>
            </a:r>
          </a:p>
        </p:txBody>
      </p:sp>
    </p:spTree>
    <p:extLst>
      <p:ext uri="{BB962C8B-B14F-4D97-AF65-F5344CB8AC3E}">
        <p14:creationId xmlns:p14="http://schemas.microsoft.com/office/powerpoint/2010/main" val="478560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0647"/>
            <a:ext cx="4968552" cy="5027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87624" y="5373216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11. 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明明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說：「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Mary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的新牛仔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褲到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處都是洞，如果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Levi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先生看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見了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，他一定想不通，為什麼一百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年後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的牛仔褲做得這麼差？</a:t>
            </a:r>
          </a:p>
        </p:txBody>
      </p:sp>
    </p:spTree>
    <p:extLst>
      <p:ext uri="{BB962C8B-B14F-4D97-AF65-F5344CB8AC3E}">
        <p14:creationId xmlns:p14="http://schemas.microsoft.com/office/powerpoint/2010/main" val="478560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0648"/>
            <a:ext cx="4752528" cy="481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59632" y="5229200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12. 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程文說：「現在的人無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論逛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街、上班、上學都愛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穿牛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仔褲，如果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Jacob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先生看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見了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，他一定很高興，因為牛仔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褲是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他發明的。」</a:t>
            </a:r>
          </a:p>
        </p:txBody>
      </p:sp>
    </p:spTree>
    <p:extLst>
      <p:ext uri="{BB962C8B-B14F-4D97-AF65-F5344CB8AC3E}">
        <p14:creationId xmlns:p14="http://schemas.microsoft.com/office/powerpoint/2010/main" val="2390342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656736"/>
            <a:ext cx="8892480" cy="1323439"/>
          </a:xfrm>
        </p:spPr>
        <p:txBody>
          <a:bodyPr wrap="square">
            <a:spAutoFit/>
          </a:bodyPr>
          <a:lstStyle/>
          <a:p>
            <a:pPr algn="l"/>
            <a:r>
              <a:rPr lang="en-US" altLang="zh-TW" sz="40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1.</a:t>
            </a:r>
            <a:r>
              <a:rPr lang="zh-TW" altLang="en-US" sz="40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為</a:t>
            </a:r>
            <a:r>
              <a:rPr lang="zh-TW" altLang="en-US" sz="4000" dirty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什麼牛仔和</a:t>
            </a:r>
            <a:r>
              <a:rPr lang="zh-TW" altLang="en-US" sz="40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礦工</a:t>
            </a:r>
            <a:r>
              <a:rPr lang="zh-TW" altLang="en-US" sz="4000" dirty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特別需要口</a:t>
            </a:r>
            <a:r>
              <a:rPr lang="zh-TW" altLang="en-US" sz="40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袋多</a:t>
            </a:r>
            <a:r>
              <a:rPr lang="zh-TW" altLang="en-US" sz="4000" dirty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，扣子牢，</a:t>
            </a:r>
            <a:r>
              <a:rPr lang="zh-TW" altLang="en-US" sz="40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便宜</a:t>
            </a:r>
            <a:r>
              <a:rPr lang="zh-TW" altLang="en-US" sz="4000" dirty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耐穿的褲子</a:t>
            </a:r>
            <a:r>
              <a:rPr lang="en-US" altLang="zh-TW" sz="4000" dirty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?</a:t>
            </a:r>
            <a:endParaRPr lang="en-US" sz="4000" dirty="0">
              <a:latin typeface="DFBiaoKaiShu-B5" panose="03000509000000000000" pitchFamily="65" charset="-120"/>
              <a:ea typeface="DFBiaoKaiShu-B5" panose="03000509000000000000" pitchFamily="65" charset="-120"/>
              <a:cs typeface="Times New Roman" pitchFamily="18" charset="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0" y="2636912"/>
            <a:ext cx="9252520" cy="1584176"/>
          </a:xfrm>
          <a:ln>
            <a:noFill/>
          </a:ln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40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2. </a:t>
            </a:r>
            <a:r>
              <a:rPr lang="en-US" sz="40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Levi </a:t>
            </a:r>
            <a:r>
              <a:rPr lang="zh-TW" altLang="en-US" sz="40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褲子的商標 </a:t>
            </a:r>
            <a:r>
              <a:rPr lang="en-US" altLang="zh-TW" sz="40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(trademark)</a:t>
            </a:r>
            <a:r>
              <a:rPr lang="zh-TW" altLang="en-US" sz="40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是什麼樣的</a:t>
            </a:r>
            <a:r>
              <a:rPr lang="en-US" altLang="zh-TW" sz="40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?</a:t>
            </a:r>
            <a:r>
              <a:rPr lang="zh-TW" altLang="en-US" sz="40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有什麼意思</a:t>
            </a:r>
            <a:r>
              <a:rPr lang="en-US" altLang="zh-TW" sz="40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?</a:t>
            </a:r>
            <a:endParaRPr lang="en-US" sz="4000" dirty="0">
              <a:latin typeface="DFBiaoKaiShu-B5" panose="03000509000000000000" pitchFamily="65" charset="-120"/>
              <a:ea typeface="DFBiaoKaiShu-B5" panose="03000509000000000000" pitchFamily="65" charset="-12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9716" y="4051698"/>
            <a:ext cx="3132444" cy="2833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-27384"/>
            <a:ext cx="8363272" cy="2434282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3. 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牛仔褲原來是工人穿的褲子，為什麼後來會風行全世界</a:t>
            </a:r>
            <a:r>
              <a:rPr lang="en-US" altLang="zh-TW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?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2420888"/>
            <a:ext cx="8352928" cy="17281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4. </a:t>
            </a:r>
            <a:r>
              <a:rPr lang="zh-TW" altLang="en-US" sz="44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用</a:t>
            </a:r>
            <a:r>
              <a:rPr lang="en-US" altLang="zh-TW" sz="44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Denim</a:t>
            </a:r>
            <a:r>
              <a:rPr lang="zh-TW" altLang="en-US" sz="44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布料做的褲</a:t>
            </a:r>
            <a:r>
              <a:rPr lang="zh-TW" altLang="en-US" sz="4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子</a:t>
            </a:r>
            <a:endParaRPr lang="en-US" altLang="zh-TW" sz="4400" dirty="0" smtClean="0">
              <a:latin typeface="DFBiaoKaiShu-B5" panose="03000509000000000000" pitchFamily="65" charset="-120"/>
              <a:ea typeface="DFBiaoKaiShu-B5" panose="03000509000000000000" pitchFamily="65" charset="-12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44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為什麼叫</a:t>
            </a:r>
            <a:r>
              <a:rPr lang="en-US" altLang="zh-TW" sz="4400" dirty="0" smtClean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jeans?</a:t>
            </a:r>
            <a:endParaRPr lang="en-US" sz="4400" dirty="0">
              <a:latin typeface="DFBiaoKaiShu-B5" panose="03000509000000000000" pitchFamily="65" charset="-120"/>
              <a:ea typeface="DFBiaoKaiShu-B5" panose="03000509000000000000" pitchFamily="65" charset="-120"/>
              <a:cs typeface="Times New Roman" pitchFamily="18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278616"/>
            <a:ext cx="3096344" cy="353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牛仔</a:t>
            </a:r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褲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牛仔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褲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0808"/>
            <a:ext cx="2736304" cy="4529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72816"/>
            <a:ext cx="2160240" cy="4235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1593850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5760640" cy="1314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201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31640" y="548680"/>
            <a:ext cx="62646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每次看到牛仔褲上那個「小到不行的口袋」都會想說這到底可以用來幹嘛？今天終於有答案了！！</a:t>
            </a:r>
            <a:endParaRPr lang="en-US" sz="3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08920"/>
            <a:ext cx="2861630" cy="3883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16" y="3573016"/>
            <a:ext cx="3561060" cy="2566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3111351"/>
            <a:ext cx="11464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/>
              <a:t>???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214202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9552" y="318021"/>
            <a:ext cx="8280920" cy="1670819"/>
          </a:xfrm>
        </p:spPr>
        <p:txBody>
          <a:bodyPr>
            <a:noAutofit/>
          </a:bodyPr>
          <a:lstStyle/>
          <a:p>
            <a:r>
              <a:rPr lang="zh-TW" altLang="en-US" sz="3600" b="0" dirty="0" smtClean="0">
                <a:latin typeface="Times New Roman" pitchFamily="18" charset="0"/>
                <a:cs typeface="Times New Roman" pitchFamily="18" charset="0"/>
              </a:rPr>
              <a:t>當時有位裁縫師叫</a:t>
            </a:r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David Jacob</a:t>
            </a:r>
            <a:r>
              <a:rPr lang="zh-TW" altLang="en-US" sz="3600" b="0" dirty="0" smtClean="0">
                <a:latin typeface="Times New Roman" pitchFamily="18" charset="0"/>
                <a:cs typeface="Times New Roman" pitchFamily="18" charset="0"/>
              </a:rPr>
              <a:t>。他</a:t>
            </a:r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3600" b="0" dirty="0" smtClean="0">
                <a:latin typeface="Times New Roman" pitchFamily="18" charset="0"/>
                <a:cs typeface="Times New Roman" pitchFamily="18" charset="0"/>
              </a:rPr>
              <a:t>將包頭釘</a:t>
            </a:r>
            <a:r>
              <a:rPr lang="en-US" altLang="zh-TW" sz="3600" b="0" dirty="0" smtClean="0">
                <a:latin typeface="Times New Roman" pitchFamily="18" charset="0"/>
                <a:cs typeface="Times New Roman" pitchFamily="18" charset="0"/>
              </a:rPr>
              <a:t>(rivet)</a:t>
            </a:r>
            <a:r>
              <a:rPr lang="zh-TW" altLang="en-US" sz="3600" b="0" dirty="0" smtClean="0">
                <a:latin typeface="Times New Roman" pitchFamily="18" charset="0"/>
                <a:cs typeface="Times New Roman" pitchFamily="18" charset="0"/>
              </a:rPr>
              <a:t>釘在口袋的四角，褲子就變得更耐穿了。</a:t>
            </a:r>
            <a:endParaRPr lang="en-US" sz="36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內容版面配置區 10" descr="Jacob_Davis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6662480" y="4146312"/>
            <a:ext cx="6864" cy="8413"/>
          </a:xfrm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2448" y="2709360"/>
            <a:ext cx="4139992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pic>
        <p:nvPicPr>
          <p:cNvPr id="6148" name="Picture 4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pic>
        <p:nvPicPr>
          <p:cNvPr id="6149" name="Picture 5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pic>
        <p:nvPicPr>
          <p:cNvPr id="6151" name="Picture 7" descr="Jacob Dav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241376"/>
            <a:ext cx="3729783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318" y="4077072"/>
            <a:ext cx="62134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547" y="4941168"/>
            <a:ext cx="615315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318" y="5538068"/>
            <a:ext cx="438467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7"/>
            <a:ext cx="3528392" cy="2693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8720"/>
            <a:ext cx="3835028" cy="2824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318" y="5865093"/>
            <a:ext cx="6200775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13584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釘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釘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395536" y="1556792"/>
            <a:ext cx="8229600" cy="1858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400" dirty="0" smtClean="0"/>
              <a:t> </a:t>
            </a:r>
            <a:r>
              <a:rPr lang="zh-TW" altLang="en-US" sz="5400" b="1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釘</a:t>
            </a:r>
            <a:r>
              <a:rPr lang="en-US" altLang="zh-TW" sz="3600" dirty="0" smtClean="0">
                <a:latin typeface="Times New Roman" pitchFamily="18" charset="0"/>
                <a:ea typeface="華康明體W5破音字1" pitchFamily="18" charset="-120"/>
                <a:cs typeface="Times New Roman" pitchFamily="18" charset="0"/>
              </a:rPr>
              <a:t>(to nail; to hammer a nail into something)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5400" b="1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釘</a:t>
            </a:r>
            <a:r>
              <a:rPr lang="zh-TW" altLang="en-US" sz="5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子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(nail)</a:t>
            </a:r>
            <a:r>
              <a:rPr lang="zh-TW" altLang="en-US" sz="5400" dirty="0" smtClean="0"/>
              <a:t>、</a:t>
            </a:r>
            <a:r>
              <a:rPr lang="zh-TW" altLang="en-US" sz="5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圖</a:t>
            </a:r>
            <a:r>
              <a:rPr lang="zh-TW" altLang="en-US" sz="5400" b="1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釘</a:t>
            </a:r>
            <a:r>
              <a:rPr lang="en-US" altLang="zh-TW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</a:t>
            </a:r>
            <a:r>
              <a:rPr lang="en-US" altLang="zh-TW" dirty="0" err="1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pushnail</a:t>
            </a:r>
            <a:r>
              <a:rPr lang="en-US" altLang="zh-TW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61048"/>
            <a:ext cx="2678063" cy="2481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87439"/>
            <a:ext cx="3038103" cy="227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9" y="44624"/>
            <a:ext cx="3361556" cy="1888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199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25963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你不要在牆上隨便</a:t>
            </a:r>
            <a:r>
              <a:rPr lang="en-US" altLang="zh-TW" sz="5400" dirty="0" smtClean="0">
                <a:latin typeface="Times New Roman" pitchFamily="18" charset="0"/>
                <a:cs typeface="Times New Roman" pitchFamily="18" charset="0"/>
              </a:rPr>
              <a:t>( at will)</a:t>
            </a:r>
            <a:r>
              <a:rPr lang="zh-TW" altLang="en-US" sz="5400" b="1" dirty="0" smtClean="0">
                <a:solidFill>
                  <a:srgbClr val="FF0000"/>
                </a:solidFill>
                <a:latin typeface="華康明體W5破音字1" pitchFamily="18" charset="-120"/>
                <a:ea typeface="華康明體W5破音字1" pitchFamily="18" charset="-120"/>
              </a:rPr>
              <a:t>釘</a:t>
            </a:r>
            <a:r>
              <a:rPr lang="zh-TW" altLang="en-US" sz="5400" b="1" dirty="0" smtClean="0">
                <a:solidFill>
                  <a:srgbClr val="0070C0"/>
                </a:solidFill>
                <a:latin typeface="華康明體W5注音字" pitchFamily="18" charset="-120"/>
                <a:ea typeface="華康明體W5注音字" pitchFamily="18" charset="-120"/>
              </a:rPr>
              <a:t>釘</a:t>
            </a:r>
            <a:r>
              <a:rPr lang="zh-TW" altLang="en-US" sz="5400" dirty="0" smtClean="0"/>
              <a:t>子。</a:t>
            </a:r>
            <a:endParaRPr lang="en-US" sz="5400" dirty="0" smtClean="0"/>
          </a:p>
          <a:p>
            <a:endParaRPr lang="en-US" dirty="0"/>
          </a:p>
        </p:txBody>
      </p:sp>
      <p:pic>
        <p:nvPicPr>
          <p:cNvPr id="1026" name="Picture 2" descr="C:\Users\Elaine\Documents\慈濟爾灣2015-2016\第二週\na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293096"/>
            <a:ext cx="2105025" cy="2181225"/>
          </a:xfrm>
          <a:prstGeom prst="rect">
            <a:avLst/>
          </a:prstGeom>
          <a:noFill/>
        </p:spPr>
      </p:pic>
      <p:pic>
        <p:nvPicPr>
          <p:cNvPr id="1027" name="Picture 3" descr="C:\Users\Elaine\Documents\慈濟爾灣2015-2016\第二週\Hamm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4408" y="3139530"/>
            <a:ext cx="3780000" cy="3745854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26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圓</a:t>
            </a:r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形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圓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形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04864"/>
            <a:ext cx="25082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32656"/>
            <a:ext cx="4527227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074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3"/>
            <a:ext cx="8136904" cy="275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547219"/>
            <a:ext cx="72410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說說看這些都是什</a:t>
            </a:r>
            <a:r>
              <a:rPr lang="zh-TW" altLang="en-US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麼形狀</a:t>
            </a:r>
            <a:r>
              <a:rPr lang="en-US" altLang="zh-TW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?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163763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小吃</a:t>
            </a:r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街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小吃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街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53340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293096"/>
            <a:ext cx="4680520" cy="2380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585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撿</a:t>
            </a:r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到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撿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到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916832"/>
            <a:ext cx="21739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你會撿到什麼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?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4334338" cy="325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20688"/>
            <a:ext cx="3198661" cy="298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208" y="3675117"/>
            <a:ext cx="2050210" cy="164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72112"/>
            <a:ext cx="1823113" cy="196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200526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85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腦筋急轉彎</a:t>
            </a:r>
            <a:endParaRPr lang="en-US" sz="6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88840"/>
            <a:ext cx="278130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996952"/>
            <a:ext cx="60324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學生</a:t>
            </a:r>
            <a:r>
              <a:rPr lang="zh-TW" altLang="en-US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證 </a:t>
            </a:r>
            <a:r>
              <a:rPr lang="en-US" altLang="zh-TW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(Student ID)</a:t>
            </a:r>
          </a:p>
          <a:p>
            <a:r>
              <a:rPr lang="zh-TW" altLang="en-US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掉了怎麼辦</a:t>
            </a:r>
            <a:r>
              <a:rPr lang="en-US" altLang="zh-TW" sz="48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???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703465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29600" cy="1143000"/>
          </a:xfrm>
        </p:spPr>
        <p:txBody>
          <a:bodyPr>
            <a:noAutofit/>
          </a:bodyPr>
          <a:lstStyle/>
          <a:p>
            <a:r>
              <a:rPr lang="zh-TW" altLang="en-US" sz="9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撿起來</a:t>
            </a:r>
            <a:r>
              <a:rPr lang="en-US" altLang="zh-TW" sz="9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!!!</a:t>
            </a:r>
            <a:endParaRPr lang="en-US" sz="9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2708920"/>
            <a:ext cx="5774199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8223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5400" b="1" u="sng" dirty="0" smtClean="0">
                <a:latin typeface="華康明體W5注音字" pitchFamily="18" charset="-120"/>
                <a:ea typeface="華康明體W5注音字" pitchFamily="18" charset="-120"/>
              </a:rPr>
              <a:t>撿</a:t>
            </a:r>
            <a:r>
              <a:rPr lang="en-US" altLang="zh-TW" sz="48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pick)</a:t>
            </a:r>
            <a:endParaRPr lang="en-US" sz="4800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你們可以把這裡的垃圾</a:t>
            </a:r>
            <a:r>
              <a:rPr lang="zh-TW" altLang="en-US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撿一撿</a:t>
            </a:r>
            <a:r>
              <a:rPr lang="zh-TW" altLang="en-US" sz="5400" dirty="0" smtClean="0"/>
              <a:t>嗎</a:t>
            </a:r>
            <a:r>
              <a:rPr lang="en-US" altLang="zh-TW" sz="5400" dirty="0" smtClean="0"/>
              <a:t>?</a:t>
            </a:r>
            <a:endParaRPr lang="en-US" sz="5400" dirty="0"/>
          </a:p>
        </p:txBody>
      </p:sp>
      <p:pic>
        <p:nvPicPr>
          <p:cNvPr id="4" name="圖片 3" descr="撿垃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1597" y="3249360"/>
            <a:ext cx="5142851" cy="34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800200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在加州淘金熱時期時，有一位成功商  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人叫</a:t>
            </a:r>
            <a:r>
              <a:rPr lang="en-US" altLang="zh-TW" dirty="0" smtClean="0"/>
              <a:t>Levi Strauss </a:t>
            </a:r>
            <a:r>
              <a:rPr lang="zh-TW" altLang="en-US" dirty="0" smtClean="0"/>
              <a:t>；</a:t>
            </a:r>
            <a:r>
              <a:rPr lang="en-US" altLang="zh-TW" dirty="0" smtClean="0"/>
              <a:t>Jacob</a:t>
            </a:r>
            <a:r>
              <a:rPr lang="zh-TW" altLang="en-US" dirty="0" smtClean="0"/>
              <a:t>與</a:t>
            </a:r>
            <a:r>
              <a:rPr lang="en-US" altLang="zh-TW" dirty="0" smtClean="0"/>
              <a:t>Strauss</a:t>
            </a:r>
            <a:r>
              <a:rPr lang="zh-TW" altLang="en-US" dirty="0" smtClean="0"/>
              <a:t>合作，發明了第一條牛仔褲。</a:t>
            </a:r>
            <a:endParaRPr lang="en-US" dirty="0"/>
          </a:p>
        </p:txBody>
      </p:sp>
      <p:pic>
        <p:nvPicPr>
          <p:cNvPr id="19458" name="Picture 2" descr="C:\Users\Elaine\Documents\慈濟爾灣2015-2016\第三週\Levi_Strauss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169384"/>
            <a:ext cx="4392488" cy="4716000"/>
          </a:xfrm>
          <a:prstGeom prst="rect">
            <a:avLst/>
          </a:prstGeom>
          <a:noFill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9683" y="2708920"/>
            <a:ext cx="4124805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便</a:t>
            </a:r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宜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便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宜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16832"/>
            <a:ext cx="4392488" cy="408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"/>
            <a:ext cx="4673724" cy="1597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082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980728"/>
            <a:ext cx="69557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你買東西時，你覺得價錢</a:t>
            </a:r>
            <a:r>
              <a:rPr lang="zh-TW" altLang="en-US" sz="32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便宜就好</a:t>
            </a:r>
            <a:r>
              <a:rPr lang="zh-TW" altLang="en-US" sz="32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</a:t>
            </a:r>
            <a:r>
              <a:rPr lang="en-US" altLang="zh-TW" sz="32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 </a:t>
            </a:r>
          </a:p>
          <a:p>
            <a:r>
              <a:rPr lang="zh-TW" altLang="en-US" sz="32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還是相信「</a:t>
            </a:r>
            <a:r>
              <a:rPr lang="zh-TW" altLang="en-US" sz="32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一分錢，一分貨</a:t>
            </a:r>
            <a:r>
              <a:rPr lang="zh-TW" altLang="en-US" sz="32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」</a:t>
            </a:r>
            <a:r>
              <a:rPr lang="en-US" altLang="zh-TW" sz="32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?</a:t>
            </a:r>
            <a:endParaRPr lang="en-US" sz="32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12976"/>
            <a:ext cx="4022725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89040"/>
            <a:ext cx="4128517" cy="9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5067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zh-TW" altLang="en-US" b="1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合理</a:t>
            </a:r>
            <a:r>
              <a:rPr lang="en-US" altLang="zh-TW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(reasonable)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zh-TW" altLang="en-US" sz="4000" dirty="0" smtClean="0"/>
              <a:t>我覺得這台電視的</a:t>
            </a:r>
            <a:r>
              <a:rPr lang="zh-TW" altLang="en-US" sz="4000" b="1" dirty="0" smtClean="0">
                <a:latin typeface="華康明體W5注音字" pitchFamily="18" charset="-120"/>
                <a:ea typeface="華康明體W5注音字" pitchFamily="18" charset="-120"/>
              </a:rPr>
              <a:t>價格</a:t>
            </a:r>
            <a:r>
              <a:rPr lang="zh-TW" altLang="en-US" sz="4000" dirty="0" smtClean="0"/>
              <a:t>很</a:t>
            </a:r>
            <a:r>
              <a:rPr lang="zh-TW" altLang="en-US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合理</a:t>
            </a:r>
            <a:r>
              <a:rPr lang="zh-TW" altLang="en-US" sz="4000" dirty="0" smtClean="0"/>
              <a:t>，你可以</a:t>
            </a:r>
            <a:r>
              <a:rPr lang="zh-TW" altLang="en-US" sz="4000" b="1" dirty="0" smtClean="0">
                <a:latin typeface="華康明體W5注音字" pitchFamily="18" charset="-120"/>
                <a:ea typeface="華康明體W5注音字" pitchFamily="18" charset="-120"/>
              </a:rPr>
              <a:t>考慮</a:t>
            </a:r>
            <a:r>
              <a:rPr lang="en-US" sz="4000" b="1" dirty="0" smtClean="0">
                <a:latin typeface="華康明體W5注音字" pitchFamily="18" charset="-120"/>
                <a:ea typeface="華康明體W5注音字" pitchFamily="18" charset="-120"/>
              </a:rPr>
              <a:t> </a:t>
            </a:r>
            <a:r>
              <a:rPr lang="en-US" sz="40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(think about)</a:t>
            </a:r>
            <a:r>
              <a:rPr lang="zh-TW" altLang="en-US" sz="4000" dirty="0" smtClean="0">
                <a:latin typeface="+mj-ea"/>
                <a:ea typeface="+mj-ea"/>
              </a:rPr>
              <a:t>把它買下來。</a:t>
            </a:r>
            <a:endParaRPr lang="en-US" altLang="zh-TW" sz="4000" dirty="0" smtClean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pic>
        <p:nvPicPr>
          <p:cNvPr id="5" name="圖片 4" descr="電視卡通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38536" y="2636912"/>
            <a:ext cx="3905978" cy="417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latin typeface="華康明體W5注音字" pitchFamily="18" charset="-120"/>
                <a:ea typeface="華康明體W5注音字" pitchFamily="18" charset="-120"/>
              </a:rPr>
              <a:t>    </a:t>
            </a:r>
            <a:r>
              <a:rPr lang="zh-TW" altLang="en-US" b="1" u="sng" dirty="0" smtClean="0">
                <a:latin typeface="華康明體W5注音字" pitchFamily="18" charset="-120"/>
                <a:ea typeface="華康明體W5注音字" pitchFamily="18" charset="-120"/>
              </a:rPr>
              <a:t>值</a:t>
            </a:r>
            <a:r>
              <a:rPr lang="en-US" altLang="zh-TW" b="1" u="sng" dirty="0" smtClean="0">
                <a:latin typeface="華康明體W5注音字" pitchFamily="18" charset="-120"/>
                <a:ea typeface="華康明體W5注音字" pitchFamily="18" charset="-120"/>
              </a:rPr>
              <a:t>/</a:t>
            </a:r>
            <a:r>
              <a:rPr lang="zh-TW" altLang="en-US" b="1" u="sng" dirty="0" smtClean="0">
                <a:latin typeface="華康明體W5注音字" pitchFamily="18" charset="-120"/>
                <a:ea typeface="華康明體W5注音字" pitchFamily="18" charset="-120"/>
              </a:rPr>
              <a:t>值得</a:t>
            </a:r>
            <a:r>
              <a:rPr lang="en-US" altLang="zh-TW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(be worth)</a:t>
            </a:r>
            <a:endParaRPr lang="en-US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925144"/>
          </a:xfrm>
        </p:spPr>
        <p:txBody>
          <a:bodyPr/>
          <a:lstStyle/>
          <a:p>
            <a:r>
              <a:rPr lang="zh-TW" altLang="en-US" sz="4000" dirty="0" smtClean="0"/>
              <a:t>這件小事</a:t>
            </a:r>
            <a:r>
              <a:rPr lang="zh-TW" altLang="en-US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值得</a:t>
            </a:r>
            <a:r>
              <a:rPr lang="zh-TW" altLang="en-US" sz="4000" dirty="0" smtClean="0"/>
              <a:t>你發這麼大的脾氣嗎</a:t>
            </a:r>
            <a:r>
              <a:rPr lang="en-US" altLang="zh-TW" sz="4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dirty="0"/>
          </a:p>
        </p:txBody>
      </p:sp>
      <p:pic>
        <p:nvPicPr>
          <p:cNvPr id="4" name="圖片 3" descr="發脾氣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2420888"/>
            <a:ext cx="4140000" cy="414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91126" y="3244334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值</a:t>
            </a:r>
            <a:r>
              <a:rPr lang="en-US" altLang="zh-TW" dirty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值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4624"/>
            <a:ext cx="3114675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771"/>
            <a:ext cx="2514601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TW" altLang="en-US" b="1" dirty="0"/>
              <a:t>暑假裡</a:t>
            </a:r>
            <a:r>
              <a:rPr lang="zh-TW" altLang="en-US" b="1" dirty="0" smtClean="0"/>
              <a:t>，值</a:t>
            </a:r>
            <a:r>
              <a:rPr lang="zh-TW" altLang="en-US" b="1" dirty="0"/>
              <a:t>得去看看的美國</a:t>
            </a:r>
            <a:r>
              <a:rPr lang="en-US" altLang="zh-TW" b="1" dirty="0"/>
              <a:t>10</a:t>
            </a:r>
            <a:r>
              <a:rPr lang="zh-TW" altLang="en-US" b="1" dirty="0"/>
              <a:t>大景</a:t>
            </a:r>
            <a:r>
              <a:rPr lang="zh-TW" altLang="en-US" b="1" dirty="0" smtClean="0"/>
              <a:t>點，你去過幾個</a:t>
            </a:r>
            <a:r>
              <a:rPr lang="en-US" altLang="zh-TW" b="1" dirty="0" smtClean="0"/>
              <a:t>?</a:t>
            </a:r>
            <a:r>
              <a:rPr lang="zh-CN" altLang="en-US" b="1" dirty="0"/>
              <a:t/>
            </a:r>
            <a:br>
              <a:rPr lang="zh-CN" altLang="en-US" b="1" dirty="0"/>
            </a:b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607" y="1747151"/>
            <a:ext cx="2210493" cy="1508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44" y="1794348"/>
            <a:ext cx="2499420" cy="1474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16516"/>
            <a:ext cx="25717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501008"/>
            <a:ext cx="1944216" cy="1507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324" y="3501008"/>
            <a:ext cx="2232248" cy="1446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572" y="3565952"/>
            <a:ext cx="2035766" cy="1184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675" y="5211228"/>
            <a:ext cx="2304281" cy="158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019742"/>
            <a:ext cx="2748905" cy="177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29776"/>
            <a:ext cx="2839021" cy="14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06" y="5073866"/>
            <a:ext cx="2483159" cy="1744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3431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風</a:t>
            </a:r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格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風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格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7992888" cy="524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4194051" cy="126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337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375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32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看圖說話</a:t>
            </a:r>
            <a:r>
              <a:rPr lang="en-US" altLang="zh-TW" sz="32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:</a:t>
            </a:r>
            <a:r>
              <a:rPr lang="zh-TW" altLang="en-US" sz="32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林雲和媽媽一起去逛街買衣服</a:t>
            </a:r>
            <a:endParaRPr lang="en-US" sz="32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836712"/>
            <a:ext cx="5495925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818037"/>
            <a:ext cx="549592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91692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063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4248472" cy="475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96752"/>
            <a:ext cx="378096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6556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5328592" cy="530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99592" y="5657671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今天上歷史課的時候，老師問：「今天有多少人穿牛仔褲？」結果，有百分之九十的同學都舉手。老師說：「那我們今天來談談牛仔褲的歷史吧。」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98014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604" y="116632"/>
            <a:ext cx="5328592" cy="530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71600" y="5589240"/>
            <a:ext cx="70878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2.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老師說：「在加州淘金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熱時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期，人潮不斷地湧進舊金山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，有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一個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叫 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Levi Strauss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 的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商人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，他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來這裡賣乾貨和衣物，幾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年下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來，生意做得很成功。</a:t>
            </a:r>
          </a:p>
        </p:txBody>
      </p:sp>
    </p:spTree>
    <p:extLst>
      <p:ext uri="{BB962C8B-B14F-4D97-AF65-F5344CB8AC3E}">
        <p14:creationId xmlns:p14="http://schemas.microsoft.com/office/powerpoint/2010/main" val="3975888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7"/>
            <a:ext cx="4896544" cy="493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60875" y="5301208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3.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那時，在西部做粗活兒的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人很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多，褲子很容易穿破。騎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馬的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牛仔和開礦的工人，特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別需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要口袋多、扣子牢，便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宜耐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穿的褲子。</a:t>
            </a:r>
          </a:p>
        </p:txBody>
      </p:sp>
    </p:spTree>
    <p:extLst>
      <p:ext uri="{BB962C8B-B14F-4D97-AF65-F5344CB8AC3E}">
        <p14:creationId xmlns:p14="http://schemas.microsoft.com/office/powerpoint/2010/main" val="1360353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02" y="135537"/>
            <a:ext cx="5112568" cy="5156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54062" y="5541039"/>
            <a:ext cx="64262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4. Reno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市有個叫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David Jacob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的裁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縫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, 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他把褲子口袋的四角釘上包頭釘，褲子就變得更耐穿，大家都喜歡購買他做的褲子。</a:t>
            </a:r>
          </a:p>
        </p:txBody>
      </p:sp>
    </p:spTree>
    <p:extLst>
      <p:ext uri="{BB962C8B-B14F-4D97-AF65-F5344CB8AC3E}">
        <p14:creationId xmlns:p14="http://schemas.microsoft.com/office/powerpoint/2010/main" val="478560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4968552" cy="5043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59632" y="5373216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5. Jacob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想大量製造這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種長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褲，但是他沒有資本。於是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，他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找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Levi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和他合作。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1873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年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，他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們申請到專利，第一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條牛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仔褲就這樣誕生了。</a:t>
            </a:r>
          </a:p>
        </p:txBody>
      </p:sp>
    </p:spTree>
    <p:extLst>
      <p:ext uri="{BB962C8B-B14F-4D97-AF65-F5344CB8AC3E}">
        <p14:creationId xmlns:p14="http://schemas.microsoft.com/office/powerpoint/2010/main" val="478560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532859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331640" y="5589240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6. 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每條牛仔褲上面都有一塊小牛皮做的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Levi 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公司商標，上面圖畫很有趣，它的意思是：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Levi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褲子很結實，兩匹馬都拉不破。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78560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7998</TotalTime>
  <Words>1285</Words>
  <Application>Microsoft Office PowerPoint</Application>
  <PresentationFormat>On-screen Show (4:3)</PresentationFormat>
  <Paragraphs>54</Paragraphs>
  <Slides>38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佈景主題</vt:lpstr>
      <vt:lpstr>第一條牛仔褲</vt:lpstr>
      <vt:lpstr>PowerPoint Presentation</vt:lpstr>
      <vt:lpstr>在加州淘金熱時期時，有一位成功商     人叫Levi Strauss ；Jacob與Strauss合作，發明了第一條牛仔褲。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1.為什麼牛仔和礦工特別需要口袋多，扣子牢，便宜耐穿的褲子?</vt:lpstr>
      <vt:lpstr>3. 牛仔褲原來是工人穿的褲子，為什麼後來會風行全世界?</vt:lpstr>
      <vt:lpstr>牛仔褲/牛仔褲</vt:lpstr>
      <vt:lpstr>PowerPoint Presentation</vt:lpstr>
      <vt:lpstr>PowerPoint Presentation</vt:lpstr>
      <vt:lpstr>釘/釘</vt:lpstr>
      <vt:lpstr>PowerPoint Presentation</vt:lpstr>
      <vt:lpstr>圓形/圓形</vt:lpstr>
      <vt:lpstr>PowerPoint Presentation</vt:lpstr>
      <vt:lpstr>小吃街/小吃街</vt:lpstr>
      <vt:lpstr>撿到/撿到</vt:lpstr>
      <vt:lpstr>腦筋急轉彎</vt:lpstr>
      <vt:lpstr>撿起來!!!</vt:lpstr>
      <vt:lpstr>撿(to pick)</vt:lpstr>
      <vt:lpstr>便宜/便宜</vt:lpstr>
      <vt:lpstr>PowerPoint Presentation</vt:lpstr>
      <vt:lpstr>合理(reasonable)</vt:lpstr>
      <vt:lpstr>    值/值得(be worth)</vt:lpstr>
      <vt:lpstr>暑假裡，值得去看看的美國10大景點，你去過幾個? </vt:lpstr>
      <vt:lpstr>風格/風格</vt:lpstr>
      <vt:lpstr>看圖說話:林雲和媽媽一起去逛街買衣服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275</cp:revision>
  <dcterms:created xsi:type="dcterms:W3CDTF">2015-05-08T03:13:01Z</dcterms:created>
  <dcterms:modified xsi:type="dcterms:W3CDTF">2016-06-29T16:38:53Z</dcterms:modified>
</cp:coreProperties>
</file>