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66" r:id="rId15"/>
    <p:sldId id="281" r:id="rId16"/>
    <p:sldId id="282" r:id="rId17"/>
    <p:sldId id="283" r:id="rId18"/>
    <p:sldId id="267" r:id="rId19"/>
    <p:sldId id="285" r:id="rId20"/>
    <p:sldId id="284" r:id="rId21"/>
    <p:sldId id="286" r:id="rId22"/>
    <p:sldId id="287" r:id="rId23"/>
    <p:sldId id="262" r:id="rId24"/>
    <p:sldId id="265" r:id="rId25"/>
    <p:sldId id="288" r:id="rId26"/>
    <p:sldId id="289" r:id="rId27"/>
    <p:sldId id="290" r:id="rId28"/>
    <p:sldId id="291" r:id="rId29"/>
    <p:sldId id="294" r:id="rId30"/>
    <p:sldId id="292" r:id="rId31"/>
    <p:sldId id="295" r:id="rId32"/>
    <p:sldId id="293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96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BD56F-BFCF-4004-BC00-CC081726133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633F2-BE1B-406F-A5B4-A394877CD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64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27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6/29/2020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4559149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69838"/>
            <a:ext cx="4077373" cy="490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36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Elaine\Documents\美洲華語\牛仔褲亮片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9012" y="404664"/>
            <a:ext cx="6551380" cy="63674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7060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799"/>
            <a:ext cx="7272808" cy="4563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404664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小吃街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5610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7992888" cy="524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116632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穿出自己的風格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747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電</a:t>
            </a:r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扶</a:t>
            </a:r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梯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電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扶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梯</a:t>
            </a:r>
            <a:endParaRPr lang="en-US" sz="66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3148129" cy="39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32856"/>
            <a:ext cx="438467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76" y="44624"/>
            <a:ext cx="5776604" cy="138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249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498178"/>
          </a:xfrm>
        </p:spPr>
        <p:txBody>
          <a:bodyPr>
            <a:normAutofit fontScale="90000"/>
          </a:bodyPr>
          <a:lstStyle/>
          <a:p>
            <a:r>
              <a:rPr lang="zh-TW" altLang="en-US" sz="5400" b="1" u="sng" dirty="0" smtClean="0">
                <a:latin typeface="華康明體W5注音字" pitchFamily="18" charset="-120"/>
                <a:ea typeface="華康明體W5注音字" pitchFamily="18" charset="-120"/>
              </a:rPr>
              <a:t>扶</a:t>
            </a:r>
            <a:r>
              <a:rPr lang="en-US" altLang="zh-TW" sz="53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support with hand)</a:t>
            </a:r>
            <a:r>
              <a:rPr lang="en-US" sz="53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/</a:t>
            </a:r>
            <a:r>
              <a:rPr lang="zh-TW" altLang="en-US" sz="5400" u="sng" dirty="0" smtClean="0">
                <a:latin typeface="華康明體W5注音字" pitchFamily="18" charset="-120"/>
                <a:ea typeface="華康明體W5注音字" pitchFamily="18" charset="-120"/>
              </a:rPr>
              <a:t>扶手</a:t>
            </a:r>
            <a:r>
              <a:rPr lang="en-US" altLang="zh-TW" sz="53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(handrail)</a:t>
            </a:r>
            <a:endParaRPr lang="en-US" sz="5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844825"/>
            <a:ext cx="8640960" cy="4752527"/>
          </a:xfrm>
        </p:spPr>
        <p:txBody>
          <a:bodyPr/>
          <a:lstStyle/>
          <a:p>
            <a:r>
              <a:rPr lang="zh-TW" altLang="en-US" sz="5400" dirty="0" smtClean="0"/>
              <a:t>小朋友們小心地</a:t>
            </a:r>
            <a:r>
              <a:rPr lang="zh-TW" altLang="en-US" sz="5400" b="1" dirty="0" smtClean="0">
                <a:solidFill>
                  <a:srgbClr val="FF0000"/>
                </a:solidFill>
              </a:rPr>
              <a:t>扶</a:t>
            </a:r>
            <a:r>
              <a:rPr lang="zh-TW" altLang="en-US" sz="5400" dirty="0" smtClean="0"/>
              <a:t>著</a:t>
            </a:r>
            <a:r>
              <a:rPr lang="zh-TW" altLang="en-US" sz="5400" b="1" dirty="0" smtClean="0">
                <a:solidFill>
                  <a:srgbClr val="FF0000"/>
                </a:solidFill>
              </a:rPr>
              <a:t>扶手</a:t>
            </a:r>
            <a:r>
              <a:rPr lang="zh-TW" altLang="en-US" sz="5400" dirty="0" smtClean="0"/>
              <a:t>慢慢走上樓。</a:t>
            </a:r>
            <a:endParaRPr lang="en-US" sz="5400" dirty="0" smtClean="0"/>
          </a:p>
          <a:p>
            <a:endParaRPr lang="en-US" dirty="0"/>
          </a:p>
        </p:txBody>
      </p:sp>
      <p:pic>
        <p:nvPicPr>
          <p:cNvPr id="1027" name="Picture 3" descr="C:\Users\Elaine\Documents\慈濟爾灣2015-2016\第一週\圖片\小孩扶扶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393384"/>
            <a:ext cx="4517820" cy="338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6682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耐</a:t>
            </a:r>
            <a:r>
              <a:rPr lang="zh-TW" altLang="en-US" sz="6600" dirty="0">
                <a:latin typeface="DFKai-SB" panose="03000509000000000000" pitchFamily="65" charset="-120"/>
                <a:ea typeface="DFKai-SB" panose="03000509000000000000" pitchFamily="65" charset="-120"/>
              </a:rPr>
              <a:t>心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 smtClean="0">
                <a:solidFill>
                  <a:srgbClr val="FF0000"/>
                </a:solidFill>
                <a:latin typeface="DFKaiShuW5-B5" panose="03000509000000000000" pitchFamily="65" charset="-120"/>
                <a:ea typeface="DFKaiShuW5-B5" panose="03000509000000000000" pitchFamily="65" charset="-120"/>
              </a:rPr>
              <a:t>耐</a:t>
            </a:r>
            <a:r>
              <a:rPr lang="zh-TW" altLang="en-US" sz="6600" dirty="0" smtClean="0">
                <a:latin typeface="DFKaiShuW5-B5" panose="03000509000000000000" pitchFamily="65" charset="-120"/>
                <a:ea typeface="DFKaiShuW5-B5" panose="03000509000000000000" pitchFamily="65" charset="-120"/>
              </a:rPr>
              <a:t>心</a:t>
            </a:r>
            <a:endParaRPr lang="en-US" sz="6600" dirty="0">
              <a:latin typeface="DFKaiShuW5-B5" panose="03000509000000000000" pitchFamily="65" charset="-120"/>
              <a:ea typeface="DFKaiShuW5-B5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7413625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09120"/>
            <a:ext cx="437832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73713"/>
            <a:ext cx="3341043" cy="227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4104456" cy="1392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909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衣</a:t>
            </a:r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架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衣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架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20" y="1484784"/>
            <a:ext cx="474345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8640"/>
            <a:ext cx="2492375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437112"/>
            <a:ext cx="3218807" cy="187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085184"/>
            <a:ext cx="2045869" cy="1318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048342"/>
            <a:ext cx="1771265" cy="1470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7311"/>
            <a:ext cx="4529708" cy="136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068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碎</a:t>
            </a:r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花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碎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花</a:t>
            </a:r>
            <a:endParaRPr lang="en-US" sz="66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32" y="1628800"/>
            <a:ext cx="2767013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36084"/>
            <a:ext cx="23431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4152875" cy="2785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061" y="4149080"/>
            <a:ext cx="3089275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36712"/>
            <a:ext cx="242570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88" y="188640"/>
            <a:ext cx="4075604" cy="117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09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u="sng" dirty="0" smtClean="0">
                <a:latin typeface="華康明體W5注音字" pitchFamily="18" charset="-120"/>
                <a:ea typeface="華康明體W5注音字" pitchFamily="18" charset="-120"/>
              </a:rPr>
              <a:t>碎</a:t>
            </a:r>
            <a:r>
              <a:rPr lang="en-US" altLang="zh-TW" sz="60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(broken into pieces)</a:t>
            </a:r>
            <a:endParaRPr lang="en-US" sz="6000" u="sng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052736"/>
            <a:ext cx="8892480" cy="5805264"/>
          </a:xfrm>
        </p:spPr>
        <p:txBody>
          <a:bodyPr/>
          <a:lstStyle/>
          <a:p>
            <a:r>
              <a:rPr lang="zh-TW" altLang="en-US" sz="6000" dirty="0" smtClean="0"/>
              <a:t>妹妹又不小心打破杯子了；現在地上到處都是</a:t>
            </a:r>
            <a:r>
              <a:rPr lang="zh-TW" altLang="en-US" sz="6000" dirty="0" smtClean="0">
                <a:latin typeface="王漢宗中楷體注音" pitchFamily="82" charset="-120"/>
                <a:ea typeface="王漢宗中楷體注音" pitchFamily="82" charset="-120"/>
              </a:rPr>
              <a:t>破掉</a:t>
            </a:r>
            <a:r>
              <a:rPr lang="zh-TW" altLang="en-US" sz="6000" dirty="0" smtClean="0"/>
              <a:t>的杯子</a:t>
            </a:r>
            <a:r>
              <a:rPr lang="zh-TW" altLang="en-US" sz="6000" b="1" dirty="0" smtClean="0">
                <a:solidFill>
                  <a:srgbClr val="FF0000"/>
                </a:solidFill>
              </a:rPr>
              <a:t>碎</a:t>
            </a:r>
            <a:r>
              <a:rPr lang="zh-TW" altLang="en-US" sz="6000" dirty="0" smtClean="0"/>
              <a:t>片。</a:t>
            </a:r>
            <a:endParaRPr lang="en-US" sz="6000" dirty="0" smtClean="0"/>
          </a:p>
          <a:p>
            <a:endParaRPr lang="en-US" dirty="0"/>
          </a:p>
        </p:txBody>
      </p:sp>
      <p:pic>
        <p:nvPicPr>
          <p:cNvPr id="2050" name="Picture 2" descr="C:\Users\Elaine\Documents\慈濟爾灣2015-2016\第一週\圖片\打破杯子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2899" y="3861048"/>
            <a:ext cx="3633197" cy="36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496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060848"/>
            <a:ext cx="4737100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692696"/>
            <a:ext cx="72635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>
                <a:solidFill>
                  <a:srgbClr val="FF0000"/>
                </a:solidFill>
                <a:latin typeface="DFKaiShuW5-B5" panose="03000509000000000000" pitchFamily="65" charset="-120"/>
                <a:ea typeface="DFKaiShuW5-B5" panose="03000509000000000000" pitchFamily="65" charset="-120"/>
              </a:rPr>
              <a:t>歲</a:t>
            </a:r>
            <a:r>
              <a:rPr lang="zh-TW" altLang="en-US" sz="4800" dirty="0" smtClean="0">
                <a:solidFill>
                  <a:srgbClr val="FF0000"/>
                </a:solidFill>
                <a:latin typeface="DFKaiShuW5-B5" panose="03000509000000000000" pitchFamily="65" charset="-120"/>
                <a:ea typeface="DFKaiShuW5-B5" panose="03000509000000000000" pitchFamily="65" charset="-120"/>
              </a:rPr>
              <a:t>歲</a:t>
            </a:r>
            <a:r>
              <a:rPr lang="en-US" altLang="zh-TW" sz="4800" dirty="0" smtClean="0">
                <a:solidFill>
                  <a:srgbClr val="FF0000"/>
                </a:solidFill>
                <a:latin typeface="DFKaiShuW5-B5" panose="03000509000000000000" pitchFamily="65" charset="-120"/>
                <a:ea typeface="DFKaiShuW5-B5" panose="03000509000000000000" pitchFamily="65" charset="-120"/>
              </a:rPr>
              <a:t>(</a:t>
            </a:r>
            <a:r>
              <a:rPr lang="zh-TW" altLang="en-US" sz="4800" dirty="0" smtClean="0">
                <a:solidFill>
                  <a:srgbClr val="FF0000"/>
                </a:solidFill>
                <a:latin typeface="DFKaiShuW5-B5" panose="03000509000000000000" pitchFamily="65" charset="-120"/>
                <a:ea typeface="DFKaiShuW5-B5" panose="03000509000000000000" pitchFamily="65" charset="-120"/>
              </a:rPr>
              <a:t>碎碎</a:t>
            </a:r>
            <a:r>
              <a:rPr lang="en-US" altLang="zh-TW" sz="4800" dirty="0" smtClean="0">
                <a:solidFill>
                  <a:srgbClr val="FF0000"/>
                </a:solidFill>
                <a:latin typeface="DFKaiShuW5-B5" panose="03000509000000000000" pitchFamily="65" charset="-120"/>
                <a:ea typeface="DFKaiShuW5-B5" panose="03000509000000000000" pitchFamily="65" charset="-120"/>
              </a:rPr>
              <a:t>)</a:t>
            </a:r>
            <a:r>
              <a:rPr lang="zh-TW" altLang="en-US" sz="4800" dirty="0" smtClean="0">
                <a:solidFill>
                  <a:srgbClr val="FF0000"/>
                </a:solidFill>
                <a:latin typeface="DFKaiShuW5-B5" panose="03000509000000000000" pitchFamily="65" charset="-120"/>
                <a:ea typeface="DFKaiShuW5-B5" panose="03000509000000000000" pitchFamily="65" charset="-120"/>
              </a:rPr>
              <a:t>平安</a:t>
            </a:r>
            <a:r>
              <a:rPr lang="en-US" altLang="zh-TW" sz="4800" dirty="0" smtClean="0">
                <a:solidFill>
                  <a:srgbClr val="FF0000"/>
                </a:solidFill>
                <a:latin typeface="DFKaiShuW5-B5" panose="03000509000000000000" pitchFamily="65" charset="-120"/>
                <a:ea typeface="DFKaiShuW5-B5" panose="03000509000000000000" pitchFamily="65" charset="-120"/>
              </a:rPr>
              <a:t>/</a:t>
            </a:r>
            <a:r>
              <a:rPr lang="zh-TW" altLang="en-US" sz="48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歲歲平安</a:t>
            </a:r>
            <a:endParaRPr lang="en-US" sz="48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476672"/>
            <a:ext cx="74389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036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5" y="-26952"/>
            <a:ext cx="4455768" cy="38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6335" y="3212976"/>
            <a:ext cx="6159961" cy="3771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Users\Elaine\Documents\美洲華語\MACY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8520" y="-99392"/>
            <a:ext cx="4606926" cy="338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777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連衣</a:t>
            </a:r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裙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連衣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裙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72816"/>
            <a:ext cx="2952328" cy="4725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16832"/>
            <a:ext cx="2968338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6092408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731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新</a:t>
            </a:r>
            <a:r>
              <a:rPr lang="zh-TW" altLang="en-US" sz="6600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款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新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款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2664296" cy="520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483" y="1559592"/>
            <a:ext cx="2393592" cy="2453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554" y="4320113"/>
            <a:ext cx="4135041" cy="2396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13242"/>
            <a:ext cx="1920826" cy="269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69" y="44624"/>
            <a:ext cx="4665787" cy="140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593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dirty="0">
                <a:latin typeface="DFKai-SB" panose="03000509000000000000" pitchFamily="65" charset="-120"/>
                <a:ea typeface="DFKai-SB" panose="03000509000000000000" pitchFamily="65" charset="-120"/>
              </a:rPr>
              <a:t>美國</a:t>
            </a:r>
            <a:r>
              <a:rPr lang="zh-TW" altLang="en-US" sz="6600" dirty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製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美國</a:t>
            </a:r>
            <a:r>
              <a:rPr lang="zh-TW" altLang="en-US" sz="6600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製</a:t>
            </a:r>
            <a:endParaRPr lang="en-US" sz="6600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64067"/>
            <a:ext cx="2282594" cy="168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18" y="4437112"/>
            <a:ext cx="2499337" cy="207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294" y="1772816"/>
            <a:ext cx="3337545" cy="1880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86202"/>
            <a:ext cx="3790677" cy="255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34" y="17509"/>
            <a:ext cx="6377746" cy="153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546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1560" y="-27384"/>
            <a:ext cx="8136904" cy="1426170"/>
          </a:xfrm>
        </p:spPr>
        <p:txBody>
          <a:bodyPr>
            <a:noAutofit/>
          </a:bodyPr>
          <a:lstStyle/>
          <a:p>
            <a:r>
              <a:rPr lang="zh-TW" altLang="en-US" sz="4800" dirty="0" smtClean="0">
                <a:latin typeface="華康明體W5注音字" pitchFamily="18" charset="-120"/>
                <a:ea typeface="華康明體W5注音字" pitchFamily="18" charset="-120"/>
              </a:rPr>
              <a:t> </a:t>
            </a:r>
            <a:r>
              <a:rPr lang="zh-TW" altLang="en-US" sz="4800" u="sng" dirty="0" smtClean="0">
                <a:latin typeface="華康明體W5注音字" pitchFamily="18" charset="-120"/>
                <a:ea typeface="華康明體W5注音字" pitchFamily="18" charset="-120"/>
              </a:rPr>
              <a:t> </a:t>
            </a:r>
            <a:r>
              <a:rPr lang="zh-TW" altLang="en-US" sz="4800" b="1" u="sng" dirty="0" smtClean="0">
                <a:latin typeface="華康明體W5注音字" pitchFamily="18" charset="-120"/>
                <a:ea typeface="華康明體W5注音字" pitchFamily="18" charset="-120"/>
              </a:rPr>
              <a:t>製造</a:t>
            </a:r>
            <a:r>
              <a:rPr lang="en-US" altLang="zh-TW" sz="40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make; to manufacture)</a:t>
            </a:r>
            <a:endParaRPr lang="en-US" sz="4000" u="sng" dirty="0">
              <a:latin typeface="Times New Roman" pitchFamily="18" charset="0"/>
              <a:ea typeface="華康明體W5破音字1" pitchFamily="18" charset="-120"/>
              <a:cs typeface="Times New Roman" pitchFamily="18" charset="0"/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sz="half" idx="1"/>
          </p:nvPr>
        </p:nvSpPr>
        <p:spPr>
          <a:xfrm>
            <a:off x="0" y="1196752"/>
            <a:ext cx="8964488" cy="5661248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這</a:t>
            </a:r>
            <a:r>
              <a:rPr lang="zh-TW" altLang="en-US" sz="5400" dirty="0" smtClean="0">
                <a:latin typeface="新細明體" pitchFamily="18" charset="-120"/>
                <a:ea typeface="新細明體" pitchFamily="18" charset="-120"/>
              </a:rPr>
              <a:t>支</a:t>
            </a:r>
            <a:r>
              <a:rPr lang="zh-TW" altLang="en-US" sz="5400" dirty="0" smtClean="0"/>
              <a:t>手機是哪裡</a:t>
            </a:r>
            <a:r>
              <a:rPr lang="zh-TW" altLang="en-US" sz="5400" b="1" dirty="0" smtClean="0">
                <a:solidFill>
                  <a:srgbClr val="FF0000"/>
                </a:solidFill>
              </a:rPr>
              <a:t>製造</a:t>
            </a:r>
            <a:r>
              <a:rPr lang="zh-TW" altLang="en-US" sz="5400" dirty="0" smtClean="0"/>
              <a:t>的</a:t>
            </a:r>
            <a:r>
              <a:rPr lang="en-US" sz="5400" dirty="0" smtClean="0"/>
              <a:t>?</a:t>
            </a:r>
            <a:r>
              <a:rPr lang="zh-TW" altLang="en-US" sz="5400" dirty="0" smtClean="0"/>
              <a:t>還有它是什麼時間</a:t>
            </a:r>
            <a:r>
              <a:rPr lang="zh-TW" altLang="en-US" sz="5400" b="1" dirty="0" smtClean="0">
                <a:solidFill>
                  <a:srgbClr val="FF0000"/>
                </a:solidFill>
              </a:rPr>
              <a:t>製造</a:t>
            </a:r>
            <a:r>
              <a:rPr lang="zh-TW" altLang="en-US" sz="5400" dirty="0" smtClean="0"/>
              <a:t>的呢</a:t>
            </a:r>
            <a:r>
              <a:rPr lang="en-US" altLang="zh-TW" sz="5400" dirty="0" smtClean="0"/>
              <a:t>?</a:t>
            </a:r>
            <a:endParaRPr lang="en-US" sz="5400" dirty="0"/>
          </a:p>
        </p:txBody>
      </p:sp>
      <p:pic>
        <p:nvPicPr>
          <p:cNvPr id="2051" name="Picture 3" descr="C:\Users\Elaine\Documents\慈濟爾灣2015-2016\第二週\iphon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212976"/>
            <a:ext cx="2664296" cy="3316435"/>
          </a:xfrm>
          <a:prstGeom prst="rect">
            <a:avLst/>
          </a:prstGeom>
          <a:noFill/>
        </p:spPr>
      </p:pic>
      <p:pic>
        <p:nvPicPr>
          <p:cNvPr id="2053" name="Picture 5" descr="http://iknow.stpi.narl.org.tw/Post/Figures/2015/Analysis/anaiysis_11050_2015042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650" y="2924944"/>
            <a:ext cx="4608398" cy="37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363272" cy="1498178"/>
          </a:xfrm>
        </p:spPr>
        <p:txBody>
          <a:bodyPr>
            <a:normAutofit/>
          </a:bodyPr>
          <a:lstStyle/>
          <a:p>
            <a:r>
              <a:rPr lang="zh-TW" altLang="en-US" sz="4800" b="1" u="sng" dirty="0" smtClean="0">
                <a:latin typeface="華康明體W5注音字" pitchFamily="18" charset="-120"/>
                <a:ea typeface="華康明體W5注音字" pitchFamily="18" charset="-120"/>
              </a:rPr>
              <a:t>流行</a:t>
            </a:r>
            <a:r>
              <a:rPr lang="en-US" altLang="zh-TW" sz="4800" u="sng" dirty="0" smtClean="0">
                <a:latin typeface="Times New Roman" pitchFamily="18" charset="0"/>
                <a:cs typeface="Times New Roman" pitchFamily="18" charset="0"/>
              </a:rPr>
              <a:t>(popular)</a:t>
            </a:r>
            <a:r>
              <a:rPr lang="en-US" sz="4800" u="sng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TW" altLang="en-US" sz="4800" b="1" u="sng" dirty="0" smtClean="0">
                <a:latin typeface="華康明體W5注音字" pitchFamily="18" charset="-120"/>
                <a:ea typeface="華康明體W5注音字" pitchFamily="18" charset="-120"/>
              </a:rPr>
              <a:t>過時</a:t>
            </a:r>
            <a:r>
              <a:rPr lang="en-US" altLang="zh-TW" sz="4800" u="sng" dirty="0" smtClean="0">
                <a:latin typeface="Times New Roman" pitchFamily="18" charset="0"/>
                <a:cs typeface="Times New Roman" pitchFamily="18" charset="0"/>
              </a:rPr>
              <a:t>(out of date)</a:t>
            </a:r>
            <a:endParaRPr lang="en-US" sz="53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rmAutofit/>
          </a:bodyPr>
          <a:lstStyle/>
          <a:p>
            <a:r>
              <a:rPr lang="zh-TW" altLang="en-US" sz="4800" dirty="0" smtClean="0">
                <a:latin typeface="Times New Roman" pitchFamily="18" charset="0"/>
                <a:cs typeface="Times New Roman" pitchFamily="18" charset="0"/>
              </a:rPr>
              <a:t>這件衣服的樣式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(style)</a:t>
            </a:r>
            <a:r>
              <a:rPr lang="zh-TW" altLang="en-US" sz="4800" dirty="0" smtClean="0">
                <a:latin typeface="Times New Roman" pitchFamily="18" charset="0"/>
                <a:cs typeface="Times New Roman" pitchFamily="18" charset="0"/>
              </a:rPr>
              <a:t>已經</a:t>
            </a:r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過時</a:t>
            </a:r>
            <a:r>
              <a:rPr lang="zh-TW" altLang="en-US" sz="4800" dirty="0" smtClean="0">
                <a:latin typeface="Times New Roman" pitchFamily="18" charset="0"/>
                <a:cs typeface="Times New Roman" pitchFamily="18" charset="0"/>
              </a:rPr>
              <a:t>了，它不是現在</a:t>
            </a:r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流行</a:t>
            </a:r>
            <a:r>
              <a:rPr lang="zh-TW" altLang="en-US" sz="4800" dirty="0" smtClean="0">
                <a:latin typeface="Times New Roman" pitchFamily="18" charset="0"/>
                <a:cs typeface="Times New Roman" pitchFamily="18" charset="0"/>
              </a:rPr>
              <a:t>的款式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(style)</a:t>
            </a:r>
            <a:r>
              <a:rPr lang="zh-TW" altLang="en-US" sz="4800" dirty="0" smtClean="0">
                <a:latin typeface="Times New Roman" pitchFamily="18" charset="0"/>
                <a:cs typeface="Times New Roman" pitchFamily="18" charset="0"/>
              </a:rPr>
              <a:t>。 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Elaine\Documents\慈濟爾灣2015-2016\第二週\過時的衣服樣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852936"/>
            <a:ext cx="4752528" cy="399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944891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35038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315462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62401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0002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012452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99084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7128792" cy="4826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193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1944216" cy="1937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189" y="3166861"/>
            <a:ext cx="1588872" cy="192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8864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各種專賣店</a:t>
            </a:r>
            <a:endParaRPr lang="en-US" sz="36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882514"/>
            <a:ext cx="1581547" cy="1952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3025006" cy="166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81801"/>
            <a:ext cx="1767512" cy="1981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09" y="5013176"/>
            <a:ext cx="2830711" cy="1743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205" y="5275117"/>
            <a:ext cx="2507035" cy="1582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976" y="3337605"/>
            <a:ext cx="1977256" cy="18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882830"/>
            <a:ext cx="2607218" cy="2015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738" y="652389"/>
            <a:ext cx="3453061" cy="2193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09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992888" cy="56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76783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836712"/>
            <a:ext cx="6972621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8596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7811607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281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4176464" cy="4533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6992"/>
            <a:ext cx="43053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0647"/>
            <a:ext cx="3456384" cy="276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764704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換季大減價</a:t>
            </a:r>
            <a:endParaRPr lang="en-US" sz="44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1930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4865467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06" y="836712"/>
            <a:ext cx="438150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1268760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休閒區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28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5711825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49080"/>
            <a:ext cx="3555630" cy="256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26876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購物人潮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5441"/>
            <a:ext cx="466407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30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54324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4664"/>
            <a:ext cx="2376264" cy="305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1196752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折扣區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221088"/>
            <a:ext cx="2800970" cy="248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52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48880"/>
            <a:ext cx="4346997" cy="4216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3098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43608" y="476672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白色碎</a:t>
            </a:r>
            <a:r>
              <a:rPr lang="zh-TW" altLang="en-US" sz="6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花連衣裙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9435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88920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新款</a:t>
            </a:r>
            <a:r>
              <a:rPr lang="zh-TW" altLang="en-US" sz="6000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區</a:t>
            </a:r>
            <a:endParaRPr lang="en-US" sz="60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57" y="1916832"/>
            <a:ext cx="3456384" cy="448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76872"/>
            <a:ext cx="44069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202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2994</TotalTime>
  <Words>241</Words>
  <Application>Microsoft Office PowerPoint</Application>
  <PresentationFormat>On-screen Show (4:3)</PresentationFormat>
  <Paragraphs>28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佈景主題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電扶梯/電扶梯</vt:lpstr>
      <vt:lpstr>扶(to support with hand)/扶手(handrail)</vt:lpstr>
      <vt:lpstr>耐心/耐心</vt:lpstr>
      <vt:lpstr>衣架/衣架</vt:lpstr>
      <vt:lpstr>碎花/碎花</vt:lpstr>
      <vt:lpstr>碎(broken into pieces)</vt:lpstr>
      <vt:lpstr>PowerPoint Presentation</vt:lpstr>
      <vt:lpstr>連衣裙/連衣裙</vt:lpstr>
      <vt:lpstr>新款/新款</vt:lpstr>
      <vt:lpstr>美國製/美國製</vt:lpstr>
      <vt:lpstr>  製造(to make; to manufacture)</vt:lpstr>
      <vt:lpstr>流行(popular)/過時(out of date)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</cp:lastModifiedBy>
  <cp:revision>155</cp:revision>
  <dcterms:created xsi:type="dcterms:W3CDTF">2015-05-08T03:13:01Z</dcterms:created>
  <dcterms:modified xsi:type="dcterms:W3CDTF">2020-06-30T05:28:30Z</dcterms:modified>
</cp:coreProperties>
</file>