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314" r:id="rId21"/>
    <p:sldId id="315" r:id="rId22"/>
    <p:sldId id="288" r:id="rId23"/>
    <p:sldId id="289" r:id="rId24"/>
    <p:sldId id="290" r:id="rId25"/>
    <p:sldId id="291" r:id="rId26"/>
    <p:sldId id="286" r:id="rId27"/>
    <p:sldId id="287" r:id="rId28"/>
    <p:sldId id="292" r:id="rId29"/>
    <p:sldId id="256" r:id="rId30"/>
    <p:sldId id="293" r:id="rId31"/>
    <p:sldId id="320" r:id="rId32"/>
    <p:sldId id="294" r:id="rId33"/>
    <p:sldId id="295" r:id="rId34"/>
    <p:sldId id="296" r:id="rId35"/>
    <p:sldId id="297" r:id="rId36"/>
    <p:sldId id="298" r:id="rId37"/>
    <p:sldId id="299" r:id="rId38"/>
    <p:sldId id="258" r:id="rId39"/>
    <p:sldId id="300" r:id="rId40"/>
    <p:sldId id="301" r:id="rId41"/>
    <p:sldId id="257" r:id="rId42"/>
    <p:sldId id="303" r:id="rId43"/>
    <p:sldId id="304" r:id="rId44"/>
    <p:sldId id="305" r:id="rId45"/>
    <p:sldId id="306" r:id="rId46"/>
    <p:sldId id="307" r:id="rId47"/>
    <p:sldId id="321" r:id="rId48"/>
    <p:sldId id="322" r:id="rId49"/>
    <p:sldId id="308" r:id="rId50"/>
    <p:sldId id="323" r:id="rId51"/>
    <p:sldId id="309" r:id="rId52"/>
    <p:sldId id="312" r:id="rId53"/>
    <p:sldId id="325" r:id="rId54"/>
    <p:sldId id="310" r:id="rId55"/>
    <p:sldId id="326" r:id="rId56"/>
    <p:sldId id="327" r:id="rId57"/>
    <p:sldId id="311" r:id="rId58"/>
    <p:sldId id="313" r:id="rId59"/>
    <p:sldId id="259" r:id="rId60"/>
    <p:sldId id="324" r:id="rId61"/>
    <p:sldId id="302" r:id="rId62"/>
    <p:sldId id="316" r:id="rId63"/>
    <p:sldId id="317" r:id="rId64"/>
    <p:sldId id="318" r:id="rId65"/>
    <p:sldId id="319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339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116C6-67AD-454F-A6A7-0595D7D859B3}" type="datetimeFigureOut">
              <a:rPr lang="en-US" smtClean="0"/>
              <a:t>8/27/2016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35709-09AC-4363-8DB9-BF7DD16A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323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3EB331F-11F1-4E73-A65C-B1D1AF84A521}" type="slidenum">
              <a:rPr lang="en-US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43</a:t>
            </a:fld>
            <a:endParaRPr lang="en-US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204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3D732E70-60C9-4A5F-91B2-AD00100B787B}" type="slidenum">
              <a:rPr lang="en-US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44</a:t>
            </a:fld>
            <a:endParaRPr lang="en-US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35709-09AC-4363-8DB9-BF7DD16ACFB0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415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羅馬人為什麼用四點八五尺為戰車的輪距寬度呢？</a:t>
            </a:r>
            <a:br>
              <a:rPr lang="zh-TW" altLang="en-US" dirty="0" smtClean="0"/>
            </a:br>
            <a:r>
              <a:rPr lang="zh-TW" altLang="en-US" dirty="0" smtClean="0"/>
              <a:t>原因很簡單，這是兩匹拉戰車的馬的屁股的寬</a:t>
            </a:r>
            <a:r>
              <a:rPr lang="zh-TW" altLang="en-US" smtClean="0"/>
              <a:t>度。這些轍跡又是從何而來呢？</a:t>
            </a:r>
            <a:br>
              <a:rPr lang="zh-TW" altLang="en-US" smtClean="0"/>
            </a:br>
            <a:r>
              <a:rPr lang="zh-TW" altLang="en-US" smtClean="0"/>
              <a:t>答案是古羅馬人定的，四點八五英尺正是羅馬戰車的寬度。如果任何人用不同的輪寬在這些路上行車的話，他的輪子的壽命都不會長。 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35709-09AC-4363-8DB9-BF7DD16ACFB0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406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62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8/27/2016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5.png"/><Relationship Id="rId4" Type="http://schemas.openxmlformats.org/officeDocument/2006/relationships/image" Target="../media/image9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8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5"/>
            <a:ext cx="6984776" cy="504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858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556792"/>
            <a:ext cx="403187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鞋店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鞋店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4783"/>
            <a:ext cx="4464496" cy="3928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6672"/>
            <a:ext cx="4968552" cy="611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556792"/>
            <a:ext cx="55707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玩具店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玩具店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5786780" cy="401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8680"/>
            <a:ext cx="5184576" cy="569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484784"/>
            <a:ext cx="55707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服裝店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服裝店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642763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80728"/>
            <a:ext cx="6264696" cy="494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556792"/>
            <a:ext cx="55707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珠寶店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珠寶店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71343"/>
            <a:ext cx="5976664" cy="376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81586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340768"/>
            <a:ext cx="55707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皮包店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皮包店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8760"/>
            <a:ext cx="5976664" cy="43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購物商場裡還有什麼特別的店呢</a:t>
            </a:r>
            <a:r>
              <a:rPr lang="en-US" altLang="zh-TW" sz="54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?</a:t>
            </a:r>
            <a:endParaRPr lang="en-US" sz="5400" dirty="0"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29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052736"/>
            <a:ext cx="7109639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百貨公司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百貨公司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  <a:p>
            <a:endParaRPr lang="en-US" sz="12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93940"/>
            <a:ext cx="7128792" cy="3846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024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112568" cy="536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97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340768"/>
            <a:ext cx="55707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童裝店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童裝店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5760640" cy="393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40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980728"/>
            <a:ext cx="8249629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25144"/>
            <a:ext cx="2684165" cy="204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14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700808"/>
            <a:ext cx="55707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鼎泰豐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鼎泰豐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5904656" cy="4080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297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200800" cy="47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99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628800"/>
            <a:ext cx="818685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迪士尼專賣店</a:t>
            </a:r>
            <a:r>
              <a:rPr lang="en-US" altLang="zh-TW" sz="96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9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迪士尼專賣店</a:t>
            </a:r>
            <a:endParaRPr lang="en-US" sz="9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50" y="1340768"/>
            <a:ext cx="844482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98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14363"/>
            <a:ext cx="8020050" cy="562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286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556792"/>
            <a:ext cx="710963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旋轉木</a:t>
            </a:r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馬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旋轉木馬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6945671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22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4559149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69838"/>
            <a:ext cx="4077373" cy="490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911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5" y="-26952"/>
            <a:ext cx="4455768" cy="38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6335" y="3212976"/>
            <a:ext cx="6159961" cy="3771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Users\Elaine\Documents\美洲華語\MACY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8520" y="-99392"/>
            <a:ext cx="4606926" cy="338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684516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1944216" cy="1937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189" y="3166861"/>
            <a:ext cx="1588872" cy="192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8864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各種專賣店</a:t>
            </a:r>
            <a:endParaRPr lang="en-US" sz="36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882514"/>
            <a:ext cx="1581547" cy="195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3025006" cy="166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81801"/>
            <a:ext cx="1767512" cy="1981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09" y="5013176"/>
            <a:ext cx="2830711" cy="1743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205" y="5275117"/>
            <a:ext cx="2507035" cy="1582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976" y="3337605"/>
            <a:ext cx="1977256" cy="18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82830"/>
            <a:ext cx="2607218" cy="2015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738" y="652389"/>
            <a:ext cx="3453061" cy="2193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536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361966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068960"/>
            <a:ext cx="461010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78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4176464" cy="453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6992"/>
            <a:ext cx="43053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0647"/>
            <a:ext cx="3456384" cy="276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764704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換季大減價</a:t>
            </a:r>
            <a:endParaRPr lang="en-US" sz="44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1313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4865467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06" y="836712"/>
            <a:ext cx="438150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268760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休閒區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1876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5711825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49080"/>
            <a:ext cx="3555630" cy="256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26876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購物人潮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5441"/>
            <a:ext cx="466407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77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54324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4664"/>
            <a:ext cx="2376264" cy="305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1196752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折扣區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221088"/>
            <a:ext cx="2800970" cy="248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032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48880"/>
            <a:ext cx="4346997" cy="4216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3098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3608" y="476672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白色碎</a:t>
            </a:r>
            <a:r>
              <a:rPr lang="zh-TW" altLang="en-US" sz="6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花連衣裙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147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88920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新款</a:t>
            </a:r>
            <a:r>
              <a:rPr lang="zh-TW" altLang="en-US" sz="6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區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57" y="1916832"/>
            <a:ext cx="3456384" cy="448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76872"/>
            <a:ext cx="44069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73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Elaine\Documents\美洲華語\牛仔褲亮片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9012" y="404664"/>
            <a:ext cx="6551380" cy="6367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799"/>
            <a:ext cx="7272808" cy="4563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404664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小吃街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4984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556792"/>
            <a:ext cx="710963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購物商場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購物商場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488832" cy="425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7992888" cy="524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116632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穿出自己的風格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8975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653136"/>
            <a:ext cx="8291264" cy="1800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0"/>
            <a:ext cx="8686800" cy="4902027"/>
          </a:xfrm>
        </p:spPr>
        <p:txBody>
          <a:bodyPr/>
          <a:lstStyle/>
          <a:p>
            <a:pPr marL="742950" lvl="0" indent="-742950">
              <a:buFont typeface="+mj-lt"/>
              <a:buAutoNum type="arabicPeriod"/>
            </a:pPr>
            <a:r>
              <a:rPr lang="zh-TW" altLang="en-US" dirty="0"/>
              <a:t>明明、青青和程文為什麼要在這個週末去南海岸商場</a:t>
            </a:r>
            <a:r>
              <a:rPr lang="en-US" dirty="0"/>
              <a:t>?</a:t>
            </a:r>
          </a:p>
          <a:p>
            <a:pPr marL="742950" lvl="0" indent="-742950">
              <a:buFont typeface="+mj-lt"/>
              <a:buAutoNum type="arabicPeriod"/>
            </a:pPr>
            <a:r>
              <a:rPr lang="zh-TW" altLang="en-US" dirty="0"/>
              <a:t>為什麼程文說她撿到便宜了</a:t>
            </a:r>
            <a:r>
              <a:rPr lang="en-US" dirty="0"/>
              <a:t>?</a:t>
            </a:r>
          </a:p>
          <a:p>
            <a:pPr marL="742950" lvl="0" indent="-742950">
              <a:buFont typeface="+mj-lt"/>
              <a:buAutoNum type="arabicPeriod"/>
            </a:pPr>
            <a:r>
              <a:rPr lang="zh-TW" altLang="en-US" dirty="0"/>
              <a:t>新款區的衣服沒有折扣，為什麼還有人買</a:t>
            </a:r>
            <a:r>
              <a:rPr lang="en-US" dirty="0"/>
              <a:t>?</a:t>
            </a:r>
          </a:p>
          <a:p>
            <a:pPr marL="514350" lvl="0" indent="-514350">
              <a:buAutoNum type="arabicPeriod" startAt="4"/>
            </a:pPr>
            <a:r>
              <a:rPr lang="zh-TW" altLang="en-US" dirty="0" smtClean="0"/>
              <a:t>  明明</a:t>
            </a:r>
            <a:r>
              <a:rPr lang="zh-TW" altLang="en-US" dirty="0"/>
              <a:t>、青青和程文三個女孩的</a:t>
            </a:r>
            <a:r>
              <a:rPr lang="zh-TW" altLang="en-US" dirty="0" smtClean="0"/>
              <a:t>購物習慣</a:t>
            </a:r>
            <a:r>
              <a:rPr lang="zh-TW" altLang="en-US" dirty="0"/>
              <a:t>有</a:t>
            </a:r>
            <a:r>
              <a:rPr lang="zh-TW" altLang="en-US" dirty="0" smtClean="0"/>
              <a:t>什</a:t>
            </a:r>
            <a:endParaRPr lang="en-US" altLang="zh-TW" dirty="0" smtClean="0"/>
          </a:p>
          <a:p>
            <a:pPr marL="514350" lvl="0" indent="-514350">
              <a:buNone/>
            </a:pPr>
            <a:r>
              <a:rPr lang="zh-TW" altLang="en-US" dirty="0" smtClean="0"/>
              <a:t>       麼</a:t>
            </a:r>
            <a:r>
              <a:rPr lang="zh-TW" altLang="en-US" dirty="0"/>
              <a:t>不同</a:t>
            </a:r>
            <a:r>
              <a:rPr lang="en-US" dirty="0"/>
              <a:t>? </a:t>
            </a:r>
            <a:r>
              <a:rPr lang="zh-TW" altLang="en-US" dirty="0"/>
              <a:t>你比較像誰</a:t>
            </a:r>
            <a:r>
              <a:rPr lang="en-US" dirty="0"/>
              <a:t>?</a:t>
            </a:r>
          </a:p>
          <a:p>
            <a:endParaRPr lang="en-US" dirty="0"/>
          </a:p>
        </p:txBody>
      </p:sp>
      <p:pic>
        <p:nvPicPr>
          <p:cNvPr id="1026" name="Picture 2" descr="C:\Users\Elaine\Documents\美洲華語\打折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0" y="3645024"/>
            <a:ext cx="4550400" cy="2844000"/>
          </a:xfrm>
          <a:prstGeom prst="rect">
            <a:avLst/>
          </a:prstGeom>
          <a:noFill/>
        </p:spPr>
      </p:pic>
      <p:pic>
        <p:nvPicPr>
          <p:cNvPr id="1028" name="Picture 4" descr="C:\Users\Elaine\Documents\美洲華語\s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9296" y="3933056"/>
            <a:ext cx="42672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購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物中心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購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物中心</a:t>
            </a:r>
            <a:endParaRPr lang="en-US" sz="6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056784" cy="4675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7378556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02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1"/>
          <p:cNvSpPr txBox="1">
            <a:spLocks noChangeArrowheads="1"/>
          </p:cNvSpPr>
          <p:nvPr/>
        </p:nvSpPr>
        <p:spPr bwMode="auto">
          <a:xfrm>
            <a:off x="1295400" y="990600"/>
            <a:ext cx="63309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4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想想看</a:t>
            </a:r>
            <a:r>
              <a:rPr lang="zh-TW" altLang="en-US" sz="4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sz="4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貝</a:t>
            </a:r>
            <a:r>
              <a:rPr lang="zh-TW" altLang="en-US" sz="4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部</a:t>
            </a:r>
            <a:r>
              <a:rPr lang="zh-TW" altLang="en-US" sz="4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的字有哪些？</a:t>
            </a:r>
            <a:endParaRPr lang="en-US" altLang="en-US" sz="480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22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374900"/>
            <a:ext cx="3041650" cy="412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228" name="Rectangle 5"/>
          <p:cNvSpPr>
            <a:spLocks noChangeArrowheads="1"/>
          </p:cNvSpPr>
          <p:nvPr/>
        </p:nvSpPr>
        <p:spPr bwMode="auto">
          <a:xfrm>
            <a:off x="4343400" y="2819400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4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貝部</a:t>
            </a:r>
            <a:endParaRPr lang="en-US" altLang="en-US" sz="1800" dirty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7965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2"/>
          <p:cNvSpPr txBox="1">
            <a:spLocks noChangeArrowheads="1"/>
          </p:cNvSpPr>
          <p:nvPr/>
        </p:nvSpPr>
        <p:spPr bwMode="auto">
          <a:xfrm>
            <a:off x="1066801" y="1647825"/>
            <a:ext cx="703359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6000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負、責、財、貨、貪、貼、費、賀、貴、賣、買、資、</a:t>
            </a:r>
            <a:endParaRPr lang="en-US" altLang="zh-TW" sz="6000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6000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賞、賽、購、贈</a:t>
            </a:r>
            <a:endParaRPr lang="en-US" altLang="en-US" sz="6000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7351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珠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寶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珠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寶</a:t>
            </a:r>
            <a:endParaRPr lang="en-US" sz="6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6336704" cy="4551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826695" cy="14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628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鞋</a:t>
            </a:r>
            <a:r>
              <a:rPr lang="zh-TW" altLang="en-US" sz="6600" dirty="0">
                <a:latin typeface="DFKai-SB" panose="03000509000000000000" pitchFamily="65" charset="-120"/>
                <a:ea typeface="DFKai-SB" panose="03000509000000000000" pitchFamily="65" charset="-120"/>
              </a:rPr>
              <a:t>子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鞋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子</a:t>
            </a:r>
            <a:endParaRPr lang="en-US" sz="6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48880"/>
            <a:ext cx="2711450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4146550" cy="366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5500291" cy="174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256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931"/>
            <a:ext cx="2952328" cy="2722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95721"/>
            <a:ext cx="2828921" cy="2586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92335"/>
            <a:ext cx="2737768" cy="274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240030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62771"/>
            <a:ext cx="26320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127821"/>
            <a:ext cx="2882900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8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664296" cy="353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492" y="620688"/>
            <a:ext cx="2751606" cy="263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71" y="4653136"/>
            <a:ext cx="3425825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24891"/>
            <a:ext cx="1944216" cy="326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77072"/>
            <a:ext cx="2592288" cy="2641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33056"/>
            <a:ext cx="1812925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14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>
                <a:latin typeface="DFKai-SB" panose="03000509000000000000" pitchFamily="65" charset="-120"/>
                <a:ea typeface="DFKai-SB" panose="03000509000000000000" pitchFamily="65" charset="-120"/>
              </a:rPr>
              <a:t>專</a:t>
            </a:r>
            <a:r>
              <a:rPr lang="zh-TW" altLang="en-US" sz="6600" dirty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櫃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專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櫃</a:t>
            </a:r>
            <a:endParaRPr lang="en-US" sz="6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4464496" cy="3052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7923"/>
            <a:ext cx="3794125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71" y="27365"/>
            <a:ext cx="4679698" cy="160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76981"/>
            <a:ext cx="4676775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67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7056784" cy="5294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260725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6672"/>
            <a:ext cx="35179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706" y="3195965"/>
            <a:ext cx="3279775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79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折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扣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折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扣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4864"/>
            <a:ext cx="48355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55695"/>
            <a:ext cx="2970940" cy="2303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05064"/>
            <a:ext cx="1788930" cy="218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4176464" cy="148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994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1560" y="-27384"/>
            <a:ext cx="8075240" cy="706090"/>
          </a:xfrm>
        </p:spPr>
        <p:txBody>
          <a:bodyPr>
            <a:normAutofit fontScale="90000"/>
          </a:bodyPr>
          <a:lstStyle/>
          <a:p>
            <a:pPr algn="l"/>
            <a:r>
              <a:rPr lang="zh-TW" altLang="en-US" dirty="0" smtClean="0">
                <a:latin typeface="華康明體W5注音字" pitchFamily="18" charset="-120"/>
                <a:ea typeface="華康明體W5注音字" pitchFamily="18" charset="-120"/>
              </a:rPr>
              <a:t>          </a:t>
            </a:r>
            <a:r>
              <a:rPr lang="zh-TW" altLang="en-US" u="sng" dirty="0" smtClean="0">
                <a:latin typeface="華康明體W5注音字" pitchFamily="18" charset="-120"/>
                <a:ea typeface="華康明體W5注音字" pitchFamily="18" charset="-120"/>
              </a:rPr>
              <a:t> </a:t>
            </a:r>
            <a:r>
              <a:rPr lang="zh-TW" altLang="en-US" b="1" u="sng" dirty="0" smtClean="0">
                <a:latin typeface="華康明體W5注音字" pitchFamily="18" charset="-120"/>
                <a:ea typeface="華康明體W5注音字" pitchFamily="18" charset="-120"/>
              </a:rPr>
              <a:t>折扣</a:t>
            </a:r>
            <a:r>
              <a:rPr lang="en-US" altLang="zh-TW" u="sng" dirty="0" smtClean="0">
                <a:latin typeface="華康明體W5注音字" pitchFamily="18" charset="-120"/>
                <a:ea typeface="華康明體W5注音字" pitchFamily="18" charset="-120"/>
              </a:rPr>
              <a:t>/</a:t>
            </a:r>
            <a:r>
              <a:rPr lang="zh-TW" altLang="en-US" b="1" u="sng" dirty="0" smtClean="0">
                <a:latin typeface="華康明體W5注音字" pitchFamily="18" charset="-120"/>
                <a:ea typeface="華康明體W5注音字" pitchFamily="18" charset="-120"/>
              </a:rPr>
              <a:t>扣扣</a:t>
            </a:r>
            <a:r>
              <a:rPr lang="zh-TW" altLang="en-US" b="1" u="sng" dirty="0" smtClean="0">
                <a:latin typeface="華康明體W5破音字1" pitchFamily="18" charset="-120"/>
                <a:ea typeface="華康明體W5破音字1" pitchFamily="18" charset="-120"/>
              </a:rPr>
              <a:t>子</a:t>
            </a:r>
            <a:endParaRPr lang="en-US" b="1" u="sng" dirty="0">
              <a:latin typeface="華康明體W5破音字1" pitchFamily="18" charset="-120"/>
              <a:ea typeface="華康明體W5破音字1" pitchFamily="18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0" y="764704"/>
            <a:ext cx="4499992" cy="6021288"/>
          </a:xfrm>
          <a:ln w="28575">
            <a:solidFill>
              <a:srgbClr val="0070C0"/>
            </a:solidFill>
          </a:ln>
        </p:spPr>
        <p:txBody>
          <a:bodyPr/>
          <a:lstStyle/>
          <a:p>
            <a:r>
              <a:rPr lang="zh-TW" altLang="en-US" sz="3600" b="1" u="sng" dirty="0" smtClean="0">
                <a:latin typeface="華康明體W5注音字" pitchFamily="18" charset="-120"/>
                <a:ea typeface="華康明體W5注音字" pitchFamily="18" charset="-120"/>
              </a:rPr>
              <a:t>折扣</a:t>
            </a:r>
            <a:r>
              <a:rPr lang="en-US" altLang="zh-TW" sz="36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(discount)</a:t>
            </a:r>
          </a:p>
          <a:p>
            <a:pPr>
              <a:buNone/>
            </a:pPr>
            <a:r>
              <a:rPr lang="zh-TW" altLang="en-US" sz="4000" dirty="0" smtClean="0"/>
              <a:t>  </a:t>
            </a:r>
            <a:r>
              <a:rPr lang="en-US" altLang="zh-TW" sz="4000" dirty="0" smtClean="0">
                <a:latin typeface="Times New Roman" pitchFamily="18" charset="0"/>
                <a:cs typeface="Times New Roman" pitchFamily="18" charset="0"/>
                <a:sym typeface="Symbol"/>
              </a:rPr>
              <a:t>e.g., </a:t>
            </a:r>
            <a:r>
              <a:rPr lang="zh-TW" altLang="en-US" sz="4000" dirty="0" smtClean="0"/>
              <a:t>如果拿這張折價卷去買飲料，就可以有買一送一的</a:t>
            </a:r>
            <a:r>
              <a:rPr lang="zh-TW" altLang="en-US" sz="4000" b="1" dirty="0" smtClean="0">
                <a:solidFill>
                  <a:srgbClr val="FF0000"/>
                </a:solidFill>
              </a:rPr>
              <a:t>折扣</a:t>
            </a:r>
            <a:r>
              <a:rPr lang="zh-TW" altLang="en-US" sz="4000" dirty="0" smtClean="0"/>
              <a:t>。</a:t>
            </a:r>
            <a:endParaRPr lang="en-US" sz="4000" dirty="0" smtClean="0"/>
          </a:p>
          <a:p>
            <a:endParaRPr 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4008" y="764704"/>
            <a:ext cx="4320480" cy="6012000"/>
          </a:xfrm>
          <a:ln w="28575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zh-TW" altLang="en-US" sz="36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 </a:t>
            </a:r>
            <a:r>
              <a:rPr lang="zh-TW" altLang="en-US" sz="3600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扣扣</a:t>
            </a:r>
            <a:r>
              <a:rPr lang="zh-TW" altLang="en-US" sz="3600" b="1" u="sng" dirty="0" smtClean="0">
                <a:latin typeface="Times New Roman" pitchFamily="18" charset="0"/>
                <a:ea typeface="華康明體W5破音字1" pitchFamily="18" charset="-120"/>
                <a:cs typeface="Times New Roman" pitchFamily="18" charset="0"/>
              </a:rPr>
              <a:t>子</a:t>
            </a:r>
            <a:r>
              <a:rPr lang="en-US" altLang="zh-TW" sz="3600" dirty="0" smtClean="0">
                <a:latin typeface="Times New Roman" pitchFamily="18" charset="0"/>
                <a:ea typeface="華康明體W5破音字1" pitchFamily="18" charset="-120"/>
                <a:cs typeface="Times New Roman" pitchFamily="18" charset="0"/>
              </a:rPr>
              <a:t>(buckle the button)</a:t>
            </a:r>
          </a:p>
          <a:p>
            <a:pPr lvl="0">
              <a:buNone/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TW" sz="4000" dirty="0" smtClean="0">
                <a:latin typeface="Times New Roman" pitchFamily="18" charset="0"/>
                <a:cs typeface="Times New Roman" pitchFamily="18" charset="0"/>
              </a:rPr>
              <a:t>e.g., 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我妹妹終於學會自己</a:t>
            </a:r>
            <a:r>
              <a:rPr lang="zh-TW" alt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扣扣子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了</a:t>
            </a:r>
            <a:r>
              <a:rPr lang="zh-TW" altLang="en-US" sz="4000" dirty="0" smtClean="0"/>
              <a:t>。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3074" name="Picture 2" descr="C:\Users\Elaine\Documents\慈濟爾灣2015-2016\第一週\圖片\飲料折價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233" y="4077072"/>
            <a:ext cx="3391685" cy="2664000"/>
          </a:xfrm>
          <a:prstGeom prst="rect">
            <a:avLst/>
          </a:prstGeom>
          <a:noFill/>
        </p:spPr>
      </p:pic>
      <p:pic>
        <p:nvPicPr>
          <p:cNvPr id="3075" name="Picture 3" descr="C:\Users\Elaine\Documents\慈濟爾灣2015-2016\第一週\圖片\扣扣子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951604"/>
            <a:ext cx="3949174" cy="262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1882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692696"/>
            <a:ext cx="8844195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659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寬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廣的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寬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廣的</a:t>
            </a:r>
            <a:endParaRPr lang="en-US" sz="6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18" y="1412776"/>
            <a:ext cx="36195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3327063" cy="2758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149080"/>
            <a:ext cx="41052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95" y="4088996"/>
            <a:ext cx="3478957" cy="2707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5688632" cy="120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994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488832" cy="517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9632" y="5517232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 </a:t>
            </a:r>
            <a:r>
              <a:rPr lang="en-US" dirty="0" err="1"/>
              <a:t>ft</a:t>
            </a:r>
            <a:r>
              <a:rPr lang="en-US" dirty="0"/>
              <a:t> 8 1⁄2 in </a:t>
            </a:r>
          </a:p>
        </p:txBody>
      </p:sp>
    </p:spTree>
    <p:extLst>
      <p:ext uri="{BB962C8B-B14F-4D97-AF65-F5344CB8AC3E}">
        <p14:creationId xmlns:p14="http://schemas.microsoft.com/office/powerpoint/2010/main" val="40644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7992888" cy="6156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10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休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閒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區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休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閒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區</a:t>
            </a:r>
            <a:endParaRPr lang="en-US" sz="6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4085715" cy="253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3679310" cy="304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63750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62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5102" y="764702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1.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門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+ 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口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=</a:t>
            </a:r>
            <a:endParaRPr lang="en-US" sz="36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35896" y="76470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問</a:t>
            </a:r>
            <a:endParaRPr lang="en-US" sz="3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0991" y="1484780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2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門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+ 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日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=</a:t>
            </a:r>
            <a:endParaRPr lang="en-US" sz="36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9645" y="148478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間</a:t>
            </a:r>
            <a:endParaRPr lang="en-US" sz="3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5103" y="2131113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3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門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+ </a:t>
            </a:r>
            <a:r>
              <a:rPr lang="zh-CN" altLang="en-US" sz="3600" dirty="0">
                <a:latin typeface="DFPKaiW5-GB5-AZ" panose="03000500000000000000" pitchFamily="66" charset="-120"/>
                <a:ea typeface="DFPKaiW5-GB5-AZ" panose="03000500000000000000" pitchFamily="66" charset="-120"/>
                <a:cs typeface="+mj-cs"/>
              </a:rPr>
              <a:t>開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=</a:t>
            </a:r>
            <a:endParaRPr lang="en-US" sz="36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25423" y="213111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開</a:t>
            </a:r>
            <a:endParaRPr lang="en-US" sz="3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2073" y="2852936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4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門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+ </a:t>
            </a:r>
            <a:r>
              <a:rPr lang="zh-TW" altLang="en-US" sz="3600" dirty="0">
                <a:latin typeface="DFPKaiW5-GB5-AZ" panose="03000500000000000000" pitchFamily="66" charset="-120"/>
                <a:ea typeface="DFPKaiW5-GB5-AZ" panose="03000500000000000000" pitchFamily="66" charset="-120"/>
                <a:cs typeface="+mj-cs"/>
              </a:rPr>
              <a:t>關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=</a:t>
            </a:r>
            <a:endParaRPr lang="en-US" sz="36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92393" y="285293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關</a:t>
            </a:r>
            <a:endParaRPr lang="en-US" sz="3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9185" y="3573016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5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門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+ 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人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=</a:t>
            </a:r>
            <a:endParaRPr lang="en-US" sz="36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92393" y="359101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閃</a:t>
            </a:r>
            <a:endParaRPr lang="en-US" sz="3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5822" y="4237346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6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門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+ </a:t>
            </a:r>
            <a:r>
              <a:rPr lang="zh-TW" altLang="en-US" sz="36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兑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=</a:t>
            </a:r>
            <a:endParaRPr lang="en-US" sz="36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92392" y="429309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閱</a:t>
            </a:r>
            <a:endParaRPr lang="en-US" sz="3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5248" y="4883677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7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門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+ </a:t>
            </a:r>
            <a:r>
              <a:rPr lang="zh-TW" altLang="en-US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才 </a:t>
            </a:r>
            <a:r>
              <a:rPr lang="en-US" altLang="zh-TW" sz="3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=</a:t>
            </a:r>
            <a:endParaRPr lang="en-US" sz="36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1920" y="489477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閉</a:t>
            </a:r>
            <a:endParaRPr lang="en-US" sz="3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8886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8710" y="-99392"/>
            <a:ext cx="8229600" cy="1143000"/>
          </a:xfrm>
        </p:spPr>
        <p:txBody>
          <a:bodyPr/>
          <a:lstStyle/>
          <a:p>
            <a:r>
              <a:rPr lang="zh-TW" altLang="en-US" sz="5400" b="1" u="sng" dirty="0" smtClean="0">
                <a:latin typeface="華康明體W5注音字" pitchFamily="18" charset="-120"/>
                <a:ea typeface="華康明體W5注音字" pitchFamily="18" charset="-120"/>
              </a:rPr>
              <a:t>標示</a:t>
            </a:r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(indicate)</a:t>
            </a:r>
            <a:endParaRPr lang="en-US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727" y="1124744"/>
            <a:ext cx="5200345" cy="5445224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你不用</a:t>
            </a:r>
            <a:r>
              <a:rPr lang="zh-TW" altLang="en-US" sz="5400" dirty="0" smtClean="0">
                <a:latin typeface="DFKai-SB" panose="03000509000000000000" pitchFamily="65" charset="-120"/>
                <a:ea typeface="DFKai-SB" panose="03000509000000000000" pitchFamily="65" charset="-120"/>
                <a:cs typeface="Aparajita" pitchFamily="34" charset="0"/>
              </a:rPr>
              <a:t>擔</a:t>
            </a:r>
            <a:r>
              <a:rPr lang="zh-TW" altLang="en-US" sz="5400" dirty="0">
                <a:latin typeface="DFKai-SB" panose="03000509000000000000" pitchFamily="65" charset="-120"/>
                <a:ea typeface="DFKai-SB" panose="03000509000000000000" pitchFamily="65" charset="-120"/>
              </a:rPr>
              <a:t>心</a:t>
            </a:r>
            <a:r>
              <a:rPr lang="zh-TW" altLang="en-US" sz="54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會迷路，前面購物中心的位置圖就會</a:t>
            </a:r>
            <a:r>
              <a:rPr lang="zh-TW" altLang="en-US" sz="54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標示</a:t>
            </a:r>
            <a:r>
              <a:rPr lang="zh-TW" altLang="en-US" sz="54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出我們現在的位置。</a:t>
            </a:r>
            <a:endParaRPr lang="en-US" sz="5400" dirty="0" smtClean="0"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72816"/>
            <a:ext cx="3418210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700808"/>
            <a:ext cx="55707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電扶梯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電扶梯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498748" cy="404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32071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5958855" cy="2741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36912"/>
            <a:ext cx="16954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01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332656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5400" dirty="0">
                <a:solidFill>
                  <a:prstClr val="black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我在購買零食時，都會注意上面</a:t>
            </a:r>
            <a:r>
              <a:rPr lang="zh-TW" altLang="en-US" sz="5400" b="1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標示</a:t>
            </a:r>
            <a:r>
              <a:rPr lang="zh-TW" altLang="en-US" sz="5400" dirty="0">
                <a:solidFill>
                  <a:prstClr val="black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的</a:t>
            </a:r>
            <a:r>
              <a:rPr lang="zh-TW" altLang="en-US" sz="5400" b="1" dirty="0">
                <a:solidFill>
                  <a:prstClr val="black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製造</a:t>
            </a:r>
            <a:r>
              <a:rPr lang="zh-TW" altLang="en-US" sz="5400" dirty="0">
                <a:solidFill>
                  <a:prstClr val="black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</a:t>
            </a:r>
            <a:r>
              <a:rPr lang="zh-TW" altLang="en-US" sz="5400" b="1" dirty="0">
                <a:solidFill>
                  <a:prstClr val="black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期</a:t>
            </a:r>
            <a:r>
              <a:rPr lang="zh-TW" altLang="en-US" sz="5400" dirty="0">
                <a:solidFill>
                  <a:prstClr val="black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。</a:t>
            </a:r>
            <a:endParaRPr lang="en-US" sz="5400" dirty="0">
              <a:solidFill>
                <a:prstClr val="black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55606"/>
            <a:ext cx="396240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76872"/>
            <a:ext cx="3699938" cy="289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42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62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063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764704"/>
            <a:ext cx="7473950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924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836712"/>
            <a:ext cx="7346227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493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6192688" cy="349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7032"/>
            <a:ext cx="5904656" cy="280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176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4664"/>
            <a:ext cx="5112568" cy="593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412776"/>
            <a:ext cx="55707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試衣間</a:t>
            </a:r>
            <a:r>
              <a:rPr lang="en-US" altLang="zh-TW" sz="12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</a:p>
          <a:p>
            <a:r>
              <a:rPr lang="zh-TW" altLang="en-US" sz="12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試衣間</a:t>
            </a:r>
            <a:endParaRPr lang="en-US" sz="12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616624" cy="384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92695"/>
            <a:ext cx="4896544" cy="5656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4271</TotalTime>
  <Words>546</Words>
  <Application>Microsoft Office PowerPoint</Application>
  <PresentationFormat>On-screen Show (4:3)</PresentationFormat>
  <Paragraphs>83</Paragraphs>
  <Slides>65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佈景主題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購物商場裡還有什麼特別的店呢?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購物中心/購物中心</vt:lpstr>
      <vt:lpstr>PowerPoint Presentation</vt:lpstr>
      <vt:lpstr>PowerPoint Presentation</vt:lpstr>
      <vt:lpstr>珠寶/珠寶</vt:lpstr>
      <vt:lpstr>鞋子/鞋子</vt:lpstr>
      <vt:lpstr>PowerPoint Presentation</vt:lpstr>
      <vt:lpstr>PowerPoint Presentation</vt:lpstr>
      <vt:lpstr>專櫃/專櫃</vt:lpstr>
      <vt:lpstr>PowerPoint Presentation</vt:lpstr>
      <vt:lpstr>折扣/折扣</vt:lpstr>
      <vt:lpstr>           折扣/扣扣子</vt:lpstr>
      <vt:lpstr>PowerPoint Presentation</vt:lpstr>
      <vt:lpstr>寬廣的/寬廣的</vt:lpstr>
      <vt:lpstr>PowerPoint Presentation</vt:lpstr>
      <vt:lpstr>PowerPoint Presentation</vt:lpstr>
      <vt:lpstr>休閒區/休閒區</vt:lpstr>
      <vt:lpstr>PowerPoint Presentation</vt:lpstr>
      <vt:lpstr>標示(indicate)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185</cp:revision>
  <dcterms:created xsi:type="dcterms:W3CDTF">2015-05-08T03:13:01Z</dcterms:created>
  <dcterms:modified xsi:type="dcterms:W3CDTF">2016-08-28T05:29:12Z</dcterms:modified>
</cp:coreProperties>
</file>