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60" r:id="rId5"/>
    <p:sldId id="259" r:id="rId6"/>
    <p:sldId id="264" r:id="rId7"/>
    <p:sldId id="274" r:id="rId8"/>
    <p:sldId id="265" r:id="rId9"/>
    <p:sldId id="262" r:id="rId10"/>
    <p:sldId id="261" r:id="rId11"/>
    <p:sldId id="275" r:id="rId12"/>
    <p:sldId id="263" r:id="rId13"/>
    <p:sldId id="269" r:id="rId14"/>
    <p:sldId id="268" r:id="rId15"/>
    <p:sldId id="271" r:id="rId16"/>
    <p:sldId id="266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47" autoAdjust="0"/>
    <p:restoredTop sz="94660"/>
  </p:normalViewPr>
  <p:slideViewPr>
    <p:cSldViewPr>
      <p:cViewPr varScale="1">
        <p:scale>
          <a:sx n="84" d="100"/>
          <a:sy n="84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313C-41CF-4F20-9FA1-1783757338BD}" type="datetimeFigureOut">
              <a:rPr lang="en-US" smtClean="0"/>
              <a:pPr/>
              <a:t>9/12/2009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6CC0-54BD-48D9-A761-5C99F03DD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313C-41CF-4F20-9FA1-1783757338BD}" type="datetimeFigureOut">
              <a:rPr lang="en-US" smtClean="0"/>
              <a:pPr/>
              <a:t>9/12/2009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6CC0-54BD-48D9-A761-5C99F03DD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313C-41CF-4F20-9FA1-1783757338BD}" type="datetimeFigureOut">
              <a:rPr lang="en-US" smtClean="0"/>
              <a:pPr/>
              <a:t>9/12/2009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6CC0-54BD-48D9-A761-5C99F03DD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313C-41CF-4F20-9FA1-1783757338BD}" type="datetimeFigureOut">
              <a:rPr lang="en-US" smtClean="0"/>
              <a:pPr/>
              <a:t>9/12/2009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6CC0-54BD-48D9-A761-5C99F03DD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313C-41CF-4F20-9FA1-1783757338BD}" type="datetimeFigureOut">
              <a:rPr lang="en-US" smtClean="0"/>
              <a:pPr/>
              <a:t>9/12/2009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6CC0-54BD-48D9-A761-5C99F03DD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313C-41CF-4F20-9FA1-1783757338BD}" type="datetimeFigureOut">
              <a:rPr lang="en-US" smtClean="0"/>
              <a:pPr/>
              <a:t>9/12/2009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6CC0-54BD-48D9-A761-5C99F03DD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313C-41CF-4F20-9FA1-1783757338BD}" type="datetimeFigureOut">
              <a:rPr lang="en-US" smtClean="0"/>
              <a:pPr/>
              <a:t>9/12/2009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6CC0-54BD-48D9-A761-5C99F03DD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313C-41CF-4F20-9FA1-1783757338BD}" type="datetimeFigureOut">
              <a:rPr lang="en-US" smtClean="0"/>
              <a:pPr/>
              <a:t>9/12/2009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6CC0-54BD-48D9-A761-5C99F03DD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313C-41CF-4F20-9FA1-1783757338BD}" type="datetimeFigureOut">
              <a:rPr lang="en-US" smtClean="0"/>
              <a:pPr/>
              <a:t>9/12/2009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6CC0-54BD-48D9-A761-5C99F03DD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313C-41CF-4F20-9FA1-1783757338BD}" type="datetimeFigureOut">
              <a:rPr lang="en-US" smtClean="0"/>
              <a:pPr/>
              <a:t>9/12/2009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6CC0-54BD-48D9-A761-5C99F03DD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313C-41CF-4F20-9FA1-1783757338BD}" type="datetimeFigureOut">
              <a:rPr lang="en-US" smtClean="0"/>
              <a:pPr/>
              <a:t>9/12/2009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6CC0-54BD-48D9-A761-5C99F03DD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E313C-41CF-4F20-9FA1-1783757338BD}" type="datetimeFigureOut">
              <a:rPr lang="en-US" smtClean="0"/>
              <a:pPr/>
              <a:t>9/12/2009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C6CC0-54BD-48D9-A761-5C99F03DD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tw/imgres?imgurl=http://p8.p.pixnet.net/albums/userpics/8/4/300784/4938cb4dad3b5.jpg&amp;imgrefurl=http://denya.pixnet.net/blog/post/22550150&amp;usg=__M8tXLwOZh-9rulr6QSEFmxFOcPE=&amp;h=384&amp;w=400&amp;sz=36&amp;hl=zh-TW&amp;start=49&amp;sig2=68H759HG71w4LScI4KWTgg&amp;um=1&amp;tbnid=h2oqZscdwCqrOM:&amp;tbnh=119&amp;tbnw=124&amp;prev=/images?q=%E9%AB%AE%E5%A4%BE&amp;ndsp=18&amp;hl=zh-TW&amp;rlz=1T4SKPB_enUS330US334&amp;sa=N&amp;start=36&amp;um=1&amp;ei=gvOhStm3KpDisQP_vY3qCw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images.google.com.tw/imgres?imgurl=http://pic.nipic.com/2007-10-08/20071088518765_2.jpg&amp;imgrefurl=http://www.nipic.com/show/1/17/73fb32ac5dd06f83.html&amp;usg=__bNbve01Sar5Z5ZmtGM2zatR27DA=&amp;h=1024&amp;w=733&amp;sz=143&amp;hl=zh-TW&amp;start=2&amp;sig2=qWEm5n4db3v-biFk4lQs7w&amp;um=1&amp;tbnid=i4U5q0QUn5ZorM:&amp;tbnh=150&amp;tbnw=107&amp;prev=/images?q=%E5%A4%BE%E5%AD%90&amp;hl=zh-TW&amp;rlz=1T4SKPB_enUS330US334&amp;sa=N&amp;um=1&amp;ei=Ue6hSuylDqbktAOY4vSDD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.tw/imgres?imgurl=http://i02.c.aliimg.com/img/offer/31/77/96/12/1/317796121&amp;imgrefurl=http://www.wookingsleather.cn/athena/offerdetail/sale/wookings001-10398-317796121.html&amp;usg=__cM7eK9825n8FcDTwu7iOzqAUMkQ=&amp;h=480&amp;w=600&amp;sz=24&amp;hl=zh-TW&amp;start=57&amp;sig2=-ITEn-AoewRp1qLCdwCirw&amp;um=1&amp;tbnid=y6579YaVKJ0fUM:&amp;tbnh=108&amp;tbnw=135&amp;prev=/images?q=%E8%AC%9B%E7%BE%A9%E5%A4%BE&amp;ndsp=18&amp;hl=zh-TW&amp;rlz=1T4SKPB_enUS330US334&amp;sa=N&amp;start=54&amp;um=1&amp;ei=XO-hSsX2MJSMtAPLwJj0DQ" TargetMode="External"/><Relationship Id="rId11" Type="http://schemas.openxmlformats.org/officeDocument/2006/relationships/image" Target="../media/image19.jpeg"/><Relationship Id="rId5" Type="http://schemas.openxmlformats.org/officeDocument/2006/relationships/image" Target="../media/image16.jpeg"/><Relationship Id="rId10" Type="http://schemas.openxmlformats.org/officeDocument/2006/relationships/hyperlink" Target="http://images.google.com.tw/imgres?imgurl=http://cn.made-in-china.com/image/2f0j01IvjEKAaGatopM/%E5%8F%91%E5%A4%B9.jpg&amp;imgrefurl=http://cn.made-in-china.com/china-products/productviewgqSEBdxGJncr/%E5%8F%91%E5%A4%B9.html&amp;usg=__rbk9pb18xACPV2xoU4LMAPMo19A=&amp;h=400&amp;w=400&amp;sz=34&amp;hl=zh-TW&amp;start=3&amp;sig2=x8nHal6ZK45-87gfU0NzDQ&amp;um=1&amp;tbnid=h13t782hZ6XBtM:&amp;tbnh=124&amp;tbnw=124&amp;prev=/images?q=%E9%AB%AE%E5%A4%BE&amp;ndsp=18&amp;hl=zh-TW&amp;rlz=1T4SKPB_enUS330US334&amp;sa=N&amp;um=1&amp;ei=tvOhSrSPGIrUswPpkYXqCw" TargetMode="External"/><Relationship Id="rId4" Type="http://schemas.openxmlformats.org/officeDocument/2006/relationships/hyperlink" Target="http://images.google.com.tw/imgres?imgurl=http://www.iecool.com/uppic/2005-4-1/19371814803_2.jpg&amp;imgrefurl=http://www.iecool.com/photo/show/434/38429.htm&amp;usg=__mqZPckSMNwry1c0MzuZU1NkZO6c=&amp;h=665&amp;w=1000&amp;sz=62&amp;hl=zh-TW&amp;start=8&amp;sig2=HvXAoLwcqIfHA6-oWmWENQ&amp;um=1&amp;tbnid=K9pbrVRG_gbbNM:&amp;tbnh=99&amp;tbnw=149&amp;prev=/images?q=%E5%A4%BE%E5%AD%90&amp;hl=zh-TW&amp;rlz=1T4SKPB_enUS330US334&amp;sa=N&amp;um=1&amp;ei=Ue6hSuylDqbktAOY4vSDDg" TargetMode="External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google.com.tw/imgres?imgurl=http://img3.pcpop.com/upimg3/2009/8/10/0007693532.jpg&amp;imgrefurl=http://pop.pcpop.com/090810/5670917.html&amp;usg=__jm5DPdMTKu-xlogonX3vuNqlMcw=&amp;h=1600&amp;w=1200&amp;sz=274&amp;hl=zh-TW&amp;start=143&amp;sig2=NxRjMGrs1I3GVk-UKzT3ug&amp;um=1&amp;tbnid=-8p5_dKkaSc4tM:&amp;tbnh=150&amp;tbnw=113&amp;prev=/images?q=%E7%94%A8%E7%AD%B7%E5%AD%90%E5%A4%BE%E8%8F%9C&amp;ndsp=18&amp;hl=zh-TW&amp;rlz=1T4SKPB_enUS330US334&amp;sa=N&amp;start=126&amp;um=1&amp;ei=z--hSquWLKb4tAOaiYHqCw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1pinfun.com/wp-content/uploads/2009/08/Page_33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20080624025354.mp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images.google.com.tw/imgres?imgurl=http://www.dlc.ie/var/ezwebin_site/storage/images/photos__1/national_college_of_ireland/nci_classroom_2/1667-1-eng-GB/nci_classroom_2_imagelarge.jpg&amp;imgrefurl=http://60filmopening09.blogspot.com/&amp;usg=__I1FmBqe7zmazWaVxdH75U3mn8X0=&amp;h=413&amp;w=550&amp;sz=51&amp;hl=zh-TW&amp;start=8&amp;sig2=ba9Nh0796XCWN2Ml3J8qkg&amp;um=1&amp;tbnid=53RqH50fzV7cKM:&amp;tbnh=100&amp;tbnw=133&amp;prev=/images?q=classroom&amp;hl=zh-TW&amp;rlz=1T4SKPB_enUS330US334&amp;sa=N&amp;um=1&amp;ei=UIahSrvLFJzStQPO8PWzDg" TargetMode="External"/><Relationship Id="rId7" Type="http://schemas.openxmlformats.org/officeDocument/2006/relationships/hyperlink" Target="http://images.google.com.tw/imgres?imgurl=http://static.howstuffworks.com/gif/lock1.jpg&amp;imgrefurl=http://home.howstuffworks.com/home-improvement/household-safety/security/inside-lock.htm&amp;usg=__rXapxSWMWvTVIb3o_hpAy8hUXII=&amp;h=552&amp;w=365&amp;sz=13&amp;hl=zh-TW&amp;start=2&amp;sig2=g2Nb4PWD4hDGCzmozIw_dg&amp;um=1&amp;tbnid=VoTWgpGyQ9JTZM:&amp;tbnh=133&amp;tbnw=88&amp;prev=/images?q=lock&amp;hl=zh-TW&amp;rlz=1T4SKPB_enUS330US334&amp;sa=N&amp;um=1&amp;ei=IYihSpaCIZm6tAOM4YjqCw" TargetMode="External"/><Relationship Id="rId2" Type="http://schemas.openxmlformats.org/officeDocument/2006/relationships/hyperlink" Target="L1_Text_Part1.wm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images.google.com.tw/imgres?imgurl=http://www.asgardsss.co.uk/images/usesimage_lockers_education2.jpg&amp;imgrefurl=http://www.asgardsss.co.uk/uses_lockers_education.htm&amp;usg=__us-Hqn34vDaX2Ezx2r0u1DKcrjs=&amp;h=346&amp;w=309&amp;sz=88&amp;hl=zh-TW&amp;start=49&amp;sig2=iFxO01zguUILlegW7J_sVg&amp;um=1&amp;tbnid=RcYVOSTUHelowM:&amp;tbnh=120&amp;tbnw=107&amp;prev=/images?q=lockers&amp;ndsp=18&amp;hl=zh-TW&amp;rlz=1T4SKPB_enUS330US334&amp;sa=N&amp;start=36&amp;um=1&amp;ei=oYehSu3WNp2UtgPx9JXzDQ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1538" y="142852"/>
            <a:ext cx="7109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美洲華語第六冊第一課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28926" y="1285860"/>
            <a:ext cx="36086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400" spc="50" dirty="0" smtClean="0">
                <a:ln w="11430"/>
                <a:latin typeface="標楷體" pitchFamily="65" charset="-120"/>
                <a:ea typeface="標楷體" pitchFamily="65" charset="-120"/>
              </a:rPr>
              <a:t>中學生的一天</a:t>
            </a:r>
            <a:endParaRPr lang="en-US" sz="4400" spc="50" dirty="0">
              <a:ln w="11430"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1472" y="3071810"/>
            <a:ext cx="82153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>
              <a:buFont typeface="+mj-lt"/>
              <a:buAutoNum type="arabicPeriod"/>
            </a:pPr>
            <a:r>
              <a:rPr lang="zh-TW" altLang="en-US" sz="3600" spc="50" dirty="0" smtClean="0">
                <a:ln w="11430"/>
                <a:latin typeface="標楷體" pitchFamily="65" charset="-120"/>
                <a:ea typeface="標楷體" pitchFamily="65" charset="-120"/>
              </a:rPr>
              <a:t>你現在上的是中學還是小學</a:t>
            </a:r>
            <a:r>
              <a:rPr lang="en-US" altLang="zh-TW" sz="3600" spc="50" dirty="0" smtClean="0">
                <a:ln w="11430"/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zh-TW" altLang="en-US" sz="3600" spc="50" dirty="0" smtClean="0">
                <a:ln w="11430"/>
                <a:latin typeface="標楷體" pitchFamily="65" charset="-120"/>
                <a:ea typeface="標楷體" pitchFamily="65" charset="-120"/>
              </a:rPr>
              <a:t>你覺得上中學和上小學有什麼不同</a:t>
            </a:r>
            <a:r>
              <a:rPr lang="en-US" altLang="zh-TW" sz="3600" spc="50" dirty="0" smtClean="0">
                <a:ln w="11430"/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zh-TW" altLang="en-US" sz="3600" spc="50" dirty="0" smtClean="0">
                <a:ln w="11430"/>
                <a:latin typeface="標楷體" pitchFamily="65" charset="-120"/>
                <a:ea typeface="標楷體" pitchFamily="65" charset="-120"/>
              </a:rPr>
              <a:t>你喜歡上中學嗎</a:t>
            </a:r>
            <a:r>
              <a:rPr lang="en-US" altLang="zh-TW" sz="3600" spc="50" dirty="0" smtClean="0">
                <a:ln w="11430"/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en-US" sz="3600" spc="50" dirty="0" smtClean="0">
                <a:ln w="11430"/>
                <a:latin typeface="標楷體" pitchFamily="65" charset="-120"/>
                <a:ea typeface="標楷體" pitchFamily="65" charset="-120"/>
              </a:rPr>
              <a:t> </a:t>
            </a:r>
            <a:endParaRPr lang="en-US" sz="3600" spc="50" dirty="0">
              <a:ln w="11430"/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50112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>
                <a:solidFill>
                  <a:srgbClr val="FF0000"/>
                </a:solidFill>
                <a:latin typeface="華康標楷W5注音" pitchFamily="66" charset="-120"/>
                <a:ea typeface="華康標楷W5注音" pitchFamily="66" charset="-120"/>
              </a:rPr>
              <a:t>講</a:t>
            </a:r>
            <a:r>
              <a:rPr lang="zh-TW" altLang="en-US" sz="7200" dirty="0" smtClean="0">
                <a:solidFill>
                  <a:srgbClr val="FF0000"/>
                </a:solidFill>
                <a:latin typeface="華康標楷W5注音" pitchFamily="66" charset="-120"/>
                <a:ea typeface="華康標楷W5注音" pitchFamily="66" charset="-120"/>
              </a:rPr>
              <a:t>    </a:t>
            </a:r>
            <a:r>
              <a:rPr lang="en-US" altLang="zh-TW" sz="4000" dirty="0" smtClean="0">
                <a:latin typeface="Arial" pitchFamily="34" charset="0"/>
                <a:ea typeface="華康標楷W5注音" pitchFamily="66" charset="-120"/>
                <a:cs typeface="Arial" pitchFamily="34" charset="0"/>
              </a:rPr>
              <a:t>V. talk; speak; tell</a:t>
            </a:r>
          </a:p>
          <a:p>
            <a:endParaRPr lang="en-US" altLang="zh-TW" sz="5400" dirty="0" smtClean="0">
              <a:latin typeface="華康標楷W5注音" pitchFamily="66" charset="-120"/>
              <a:ea typeface="華康標楷W5注音" pitchFamily="66" charset="-120"/>
            </a:endParaRPr>
          </a:p>
          <a:p>
            <a:r>
              <a:rPr lang="zh-TW" altLang="en-US" sz="5400" dirty="0" smtClean="0">
                <a:latin typeface="華康標楷W5注音" pitchFamily="66" charset="-120"/>
                <a:ea typeface="華康標楷W5注音" pitchFamily="66" charset="-120"/>
              </a:rPr>
              <a:t>講話</a:t>
            </a:r>
            <a:endParaRPr lang="en-US" altLang="zh-TW" sz="5400" dirty="0" smtClean="0">
              <a:latin typeface="華康標楷W5注音" pitchFamily="66" charset="-120"/>
              <a:ea typeface="華康標楷W5注音" pitchFamily="66" charset="-120"/>
            </a:endParaRPr>
          </a:p>
          <a:p>
            <a:r>
              <a:rPr lang="zh-TW" altLang="en-US" sz="5400" dirty="0" smtClean="0">
                <a:latin typeface="華康標楷W5注音" pitchFamily="66" charset="-120"/>
                <a:ea typeface="華康標楷W5注音" pitchFamily="66" charset="-120"/>
              </a:rPr>
              <a:t>講故事</a:t>
            </a:r>
            <a:endParaRPr lang="en-US" altLang="zh-TW" sz="54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5011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 smtClean="0">
                <a:solidFill>
                  <a:srgbClr val="FF0000"/>
                </a:solidFill>
                <a:latin typeface="華康標楷W5注音" pitchFamily="66" charset="-120"/>
                <a:ea typeface="華康標楷W5注音" pitchFamily="66" charset="-120"/>
              </a:rPr>
              <a:t>義</a:t>
            </a:r>
            <a:endParaRPr lang="en-US" altLang="zh-TW" sz="5400" dirty="0" smtClean="0">
              <a:latin typeface="華康標楷W5注音" pitchFamily="66" charset="-120"/>
              <a:ea typeface="華康標楷W5注音" pitchFamily="66" charset="-120"/>
            </a:endParaRPr>
          </a:p>
          <a:p>
            <a:r>
              <a:rPr lang="zh-TW" altLang="en-US" sz="5400" dirty="0" smtClean="0">
                <a:latin typeface="華康標楷W5注音" pitchFamily="66" charset="-120"/>
                <a:ea typeface="華康標楷W5注音" pitchFamily="66" charset="-120"/>
              </a:rPr>
              <a:t>講義  </a:t>
            </a:r>
            <a:r>
              <a:rPr lang="en-US" altLang="zh-TW" sz="4000" dirty="0" smtClean="0">
                <a:latin typeface="華康標楷W5注音" pitchFamily="66" charset="-120"/>
                <a:ea typeface="華康標楷W5注音" pitchFamily="66" charset="-120"/>
              </a:rPr>
              <a:t>handouts</a:t>
            </a:r>
            <a:endParaRPr lang="en-US" altLang="zh-TW" sz="4000" dirty="0" smtClean="0">
              <a:latin typeface="華康標楷W5注音" pitchFamily="66" charset="-120"/>
              <a:ea typeface="華康標楷W5注音" pitchFamily="66" charset="-120"/>
            </a:endParaRPr>
          </a:p>
          <a:p>
            <a:pPr marL="2506663" indent="-2506663"/>
            <a:r>
              <a:rPr lang="zh-TW" altLang="en-US" sz="5400" dirty="0" smtClean="0">
                <a:latin typeface="華康標楷W5注音" pitchFamily="66" charset="-120"/>
                <a:ea typeface="華康標楷W5注音" pitchFamily="66" charset="-120"/>
              </a:rPr>
              <a:t>意義  </a:t>
            </a:r>
            <a:r>
              <a:rPr lang="en-US" altLang="zh-TW" sz="3600" dirty="0" smtClean="0">
                <a:latin typeface="華康標楷W5注音" pitchFamily="66" charset="-120"/>
                <a:ea typeface="華康標楷W5注音" pitchFamily="66" charset="-120"/>
              </a:rPr>
              <a:t>meaning; </a:t>
            </a:r>
            <a:r>
              <a:rPr lang="en-US" altLang="zh-TW" sz="3600" dirty="0" smtClean="0">
                <a:latin typeface="華康標楷W5注音" pitchFamily="66" charset="-120"/>
                <a:ea typeface="華康標楷W5注音" pitchFamily="66" charset="-120"/>
              </a:rPr>
              <a:t>sense significance</a:t>
            </a:r>
            <a:r>
              <a:rPr lang="en-US" altLang="zh-TW" sz="3600" dirty="0" smtClean="0">
                <a:latin typeface="華康標楷W5注音" pitchFamily="66" charset="-120"/>
                <a:ea typeface="華康標楷W5注音" pitchFamily="66" charset="-120"/>
              </a:rPr>
              <a:t>; </a:t>
            </a:r>
            <a:r>
              <a:rPr lang="en-US" altLang="zh-TW" sz="3600" dirty="0" smtClean="0">
                <a:latin typeface="華康標楷W5注音" pitchFamily="66" charset="-120"/>
                <a:ea typeface="華康標楷W5注音" pitchFamily="66" charset="-120"/>
              </a:rPr>
              <a:t>importance</a:t>
            </a:r>
            <a:endParaRPr lang="en-US" altLang="zh-TW" sz="3600" dirty="0" smtClean="0"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3857628"/>
            <a:ext cx="8358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華康標楷W5注音" pitchFamily="66" charset="-120"/>
                <a:ea typeface="華康標楷W5注音" pitchFamily="66" charset="-120"/>
              </a:rPr>
              <a:t>你知道這個字的</a:t>
            </a:r>
            <a:r>
              <a:rPr lang="zh-TW" altLang="en-US" sz="4000" dirty="0" smtClean="0">
                <a:solidFill>
                  <a:srgbClr val="FF0000"/>
                </a:solidFill>
                <a:latin typeface="華康標楷W5注音" pitchFamily="66" charset="-120"/>
                <a:ea typeface="華康標楷W5注音" pitchFamily="66" charset="-120"/>
              </a:rPr>
              <a:t>意義</a:t>
            </a:r>
            <a:r>
              <a:rPr lang="zh-TW" altLang="en-US" sz="4000" dirty="0" smtClean="0">
                <a:latin typeface="華康標楷W5注音" pitchFamily="66" charset="-120"/>
                <a:ea typeface="華康標楷W5注音" pitchFamily="66" charset="-120"/>
              </a:rPr>
              <a:t>是什麼嗎</a:t>
            </a:r>
            <a:r>
              <a:rPr lang="en-US" altLang="zh-TW" sz="4000" dirty="0" smtClean="0">
                <a:latin typeface="華康標楷W5注音" pitchFamily="66" charset="-120"/>
                <a:ea typeface="華康標楷W5注音" pitchFamily="66" charset="-120"/>
              </a:rPr>
              <a:t>?</a:t>
            </a:r>
            <a:endParaRPr lang="en-US" sz="4000" dirty="0"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5357826"/>
            <a:ext cx="8358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華康標楷W5注音" pitchFamily="66" charset="-120"/>
                <a:ea typeface="華康標楷W5注音" pitchFamily="66" charset="-120"/>
              </a:rPr>
              <a:t>現在說這些已經沒有</a:t>
            </a:r>
            <a:r>
              <a:rPr lang="zh-TW" altLang="en-US" sz="4000" dirty="0" smtClean="0">
                <a:solidFill>
                  <a:srgbClr val="FF0000"/>
                </a:solidFill>
                <a:latin typeface="華康標楷W5注音" pitchFamily="66" charset="-120"/>
                <a:ea typeface="華康標楷W5注音" pitchFamily="66" charset="-120"/>
              </a:rPr>
              <a:t>意義</a:t>
            </a:r>
            <a:r>
              <a:rPr lang="zh-TW" altLang="en-US" sz="4000" dirty="0" smtClean="0">
                <a:latin typeface="華康標楷W5注音" pitchFamily="66" charset="-120"/>
                <a:ea typeface="華康標楷W5注音" pitchFamily="66" charset="-120"/>
              </a:rPr>
              <a:t>了。</a:t>
            </a:r>
            <a:endParaRPr lang="en-US" sz="4000" dirty="0">
              <a:latin typeface="華康標楷W5注音" pitchFamily="66" charset="-120"/>
              <a:ea typeface="華康標楷W5注音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>
                <a:solidFill>
                  <a:srgbClr val="FF0000"/>
                </a:solidFill>
                <a:latin typeface="華康標楷W5注音" pitchFamily="66" charset="-120"/>
                <a:ea typeface="華康標楷W5注音" pitchFamily="66" charset="-120"/>
              </a:rPr>
              <a:t>夾  </a:t>
            </a:r>
            <a:r>
              <a:rPr lang="en-US" altLang="zh-TW" sz="3600" dirty="0" err="1" smtClean="0">
                <a:latin typeface="Arial" pitchFamily="34" charset="0"/>
                <a:ea typeface="華康標楷W5注音" pitchFamily="66" charset="-120"/>
                <a:cs typeface="Arial" pitchFamily="34" charset="0"/>
              </a:rPr>
              <a:t>N.Clip</a:t>
            </a:r>
            <a:r>
              <a:rPr lang="en-US" altLang="zh-TW" sz="3600" dirty="0" smtClean="0">
                <a:latin typeface="Arial" pitchFamily="34" charset="0"/>
                <a:ea typeface="華康標楷W5注音" pitchFamily="66" charset="-120"/>
                <a:cs typeface="Arial" pitchFamily="34" charset="0"/>
              </a:rPr>
              <a:t>; folder…etc</a:t>
            </a:r>
            <a:r>
              <a:rPr lang="zh-TW" altLang="en-US" sz="3600" dirty="0" smtClean="0">
                <a:latin typeface="Arial" pitchFamily="34" charset="0"/>
                <a:ea typeface="華康標楷W5注音" pitchFamily="66" charset="-120"/>
                <a:cs typeface="Arial" pitchFamily="34" charset="0"/>
              </a:rPr>
              <a:t> </a:t>
            </a:r>
            <a:endParaRPr lang="en-US" altLang="zh-TW" sz="3600" dirty="0" smtClean="0">
              <a:latin typeface="Arial" pitchFamily="34" charset="0"/>
              <a:ea typeface="華康標楷W5注音" pitchFamily="66" charset="-120"/>
              <a:cs typeface="Arial" pitchFamily="34" charset="0"/>
            </a:endParaRPr>
          </a:p>
        </p:txBody>
      </p:sp>
      <p:pic>
        <p:nvPicPr>
          <p:cNvPr id="3" name="Picture 2" descr="http://t1.gstatic.com/images?q=tbn:i4U5q0QUn5ZorM:http://pic.nipic.com/2007-10-08/20071088518765_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572008"/>
            <a:ext cx="1233489" cy="1729191"/>
          </a:xfrm>
          <a:prstGeom prst="rect">
            <a:avLst/>
          </a:prstGeom>
          <a:noFill/>
        </p:spPr>
      </p:pic>
      <p:pic>
        <p:nvPicPr>
          <p:cNvPr id="3074" name="Picture 2" descr="http://t3.gstatic.com/images?q=tbn:K9pbrVRG_gbbNM:http://www.iecool.com/uppic/2005-4-1/19371814803_2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357562"/>
            <a:ext cx="1419225" cy="942976"/>
          </a:xfrm>
          <a:prstGeom prst="rect">
            <a:avLst/>
          </a:prstGeom>
          <a:noFill/>
        </p:spPr>
      </p:pic>
      <p:pic>
        <p:nvPicPr>
          <p:cNvPr id="3076" name="Picture 4" descr="http://t3.gstatic.com/images?q=tbn:y6579YaVKJ0fUM:http://i02.c.aliimg.com/img/offer/31/77/96/12/1/3177961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4878" y="5050896"/>
            <a:ext cx="1785950" cy="1428761"/>
          </a:xfrm>
          <a:prstGeom prst="rect">
            <a:avLst/>
          </a:prstGeom>
          <a:noFill/>
        </p:spPr>
      </p:pic>
      <p:pic>
        <p:nvPicPr>
          <p:cNvPr id="3080" name="Picture 8" descr="http://t2.gstatic.com/images?q=tbn:h2oqZscdwCqrOM:http://p8.p.pixnet.net/albums/userpics/8/4/300784/4938cb4dad3b5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5074" y="1928802"/>
            <a:ext cx="2252670" cy="2161838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6929454" y="2214554"/>
            <a:ext cx="1071570" cy="12858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2" name="Picture 10" descr="http://t1.gstatic.com/images?q=tbn:h13t782hZ6XBtM:http://cn.made-in-china.com/image/2f0j01IvjEKAaGatopM/%E5%8F%91%E5%A4%B9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72330" y="4071942"/>
            <a:ext cx="1466852" cy="146685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072066" y="2143116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solidFill>
                  <a:prstClr val="black"/>
                </a:solidFill>
                <a:latin typeface="Arial" pitchFamily="34" charset="0"/>
                <a:ea typeface="華康標楷W5注音" pitchFamily="66" charset="-120"/>
                <a:cs typeface="Arial" pitchFamily="34" charset="0"/>
              </a:rPr>
              <a:t>髮夾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14282" y="4214818"/>
            <a:ext cx="27860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 smtClean="0">
                <a:solidFill>
                  <a:prstClr val="black"/>
                </a:solidFill>
                <a:latin typeface="Arial" pitchFamily="34" charset="0"/>
                <a:ea typeface="華康標楷W5注音" pitchFamily="66" charset="-120"/>
                <a:cs typeface="Arial" pitchFamily="34" charset="0"/>
              </a:rPr>
              <a:t>講義夾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00364" y="2643182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solidFill>
                  <a:prstClr val="black"/>
                </a:solidFill>
                <a:latin typeface="Arial" pitchFamily="34" charset="0"/>
                <a:ea typeface="華康標楷W5注音" pitchFamily="66" charset="-120"/>
                <a:cs typeface="Arial" pitchFamily="34" charset="0"/>
              </a:rPr>
              <a:t>夾子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35824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>
                <a:solidFill>
                  <a:srgbClr val="FF0000"/>
                </a:solidFill>
                <a:latin typeface="華康標楷W5注音" pitchFamily="66" charset="-120"/>
                <a:ea typeface="華康標楷W5注音" pitchFamily="66" charset="-120"/>
              </a:rPr>
              <a:t>夾</a:t>
            </a:r>
            <a:r>
              <a:rPr lang="en-US" altLang="zh-TW" sz="4000" dirty="0" smtClean="0">
                <a:latin typeface="Arial" pitchFamily="34" charset="0"/>
                <a:ea typeface="華康標楷W5注音" pitchFamily="66" charset="-120"/>
                <a:cs typeface="Arial" pitchFamily="34" charset="0"/>
              </a:rPr>
              <a:t>V. press from both sides</a:t>
            </a:r>
            <a:endParaRPr lang="en-US" altLang="zh-TW" sz="9600" dirty="0" smtClean="0">
              <a:solidFill>
                <a:srgbClr val="FF0000"/>
              </a:solidFill>
              <a:latin typeface="華康標楷W5注音" pitchFamily="66" charset="-120"/>
              <a:ea typeface="華康標楷W5注音" pitchFamily="66" charset="-120"/>
            </a:endParaRPr>
          </a:p>
          <a:p>
            <a:endParaRPr lang="en-US" altLang="zh-TW" sz="4400" dirty="0" smtClean="0">
              <a:latin typeface="華康標楷W5注音" pitchFamily="66" charset="-120"/>
              <a:ea typeface="華康標楷W5注音" pitchFamily="66" charset="-120"/>
            </a:endParaRPr>
          </a:p>
          <a:p>
            <a:r>
              <a:rPr lang="zh-TW" altLang="en-US" sz="4400" dirty="0" smtClean="0">
                <a:latin typeface="華康標楷W5注音" pitchFamily="66" charset="-120"/>
                <a:ea typeface="華康標楷W5注音" pitchFamily="66" charset="-120"/>
              </a:rPr>
              <a:t>用筷子夾菜</a:t>
            </a:r>
            <a:endParaRPr lang="en-US" altLang="zh-TW" sz="4400" dirty="0" smtClean="0">
              <a:latin typeface="Arial" pitchFamily="34" charset="0"/>
              <a:ea typeface="華康標楷W5注音" pitchFamily="66" charset="-120"/>
              <a:cs typeface="Arial" pitchFamily="34" charset="0"/>
            </a:endParaRPr>
          </a:p>
        </p:txBody>
      </p:sp>
      <p:pic>
        <p:nvPicPr>
          <p:cNvPr id="3078" name="Picture 6" descr="http://t1.gstatic.com/images?q=tbn:-8p5_dKkaSc4tM:http://img3.pcpop.com/upimg3/2009/8/10/000769353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500174"/>
            <a:ext cx="3714744" cy="4931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786058"/>
            <a:ext cx="5143536" cy="38576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0"/>
            <a:ext cx="8358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>
                <a:solidFill>
                  <a:srgbClr val="FF0000"/>
                </a:solidFill>
                <a:latin typeface="華康標楷W5注音" pitchFamily="66" charset="-120"/>
                <a:ea typeface="華康標楷W5注音" pitchFamily="66" charset="-120"/>
              </a:rPr>
              <a:t>夾  </a:t>
            </a:r>
            <a:r>
              <a:rPr lang="en-US" altLang="zh-TW" sz="4000" dirty="0" smtClean="0">
                <a:latin typeface="Arial" pitchFamily="34" charset="0"/>
                <a:ea typeface="華康標楷W5注音" pitchFamily="66" charset="-120"/>
                <a:cs typeface="Arial" pitchFamily="34" charset="0"/>
              </a:rPr>
              <a:t>V. Place in between</a:t>
            </a:r>
            <a:endParaRPr lang="en-US" altLang="zh-TW" sz="3600" dirty="0" smtClean="0">
              <a:latin typeface="Arial" pitchFamily="34" charset="0"/>
              <a:ea typeface="華康標楷W5注音" pitchFamily="66" charset="-12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4400" dirty="0" smtClean="0">
                <a:latin typeface="Arial" pitchFamily="34" charset="0"/>
                <a:ea typeface="華康標楷W5注音" pitchFamily="66" charset="-120"/>
                <a:cs typeface="Arial" pitchFamily="34" charset="0"/>
              </a:rPr>
              <a:t>他夾在我們兩人中間。</a:t>
            </a:r>
            <a:endParaRPr lang="en-US" altLang="zh-TW" sz="6600" dirty="0" smtClean="0">
              <a:latin typeface="華康標楷W5注音" pitchFamily="66" charset="-120"/>
              <a:ea typeface="華康標楷W5注音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78687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zh-TW" altLang="en-US" sz="3600" dirty="0" smtClean="0">
                <a:latin typeface="華康標楷W5注音" pitchFamily="66" charset="-120"/>
                <a:ea typeface="華康標楷W5注音" pitchFamily="66" charset="-120"/>
              </a:rPr>
              <a:t>說說看這個三明治怎麼做的。</a:t>
            </a:r>
            <a:r>
              <a:rPr lang="en-US" altLang="zh-TW" sz="3600" dirty="0" smtClean="0">
                <a:latin typeface="華康標楷W5注音" pitchFamily="66" charset="-120"/>
                <a:ea typeface="華康標楷W5注音" pitchFamily="66" charset="-120"/>
              </a:rPr>
              <a:t>Please use the key word (</a:t>
            </a:r>
            <a:r>
              <a:rPr lang="zh-TW" altLang="en-US" sz="3600" dirty="0" smtClean="0">
                <a:solidFill>
                  <a:srgbClr val="FF0000"/>
                </a:solidFill>
                <a:latin typeface="華康標楷W5注音" pitchFamily="66" charset="-120"/>
                <a:ea typeface="華康標楷W5注音" pitchFamily="66" charset="-120"/>
              </a:rPr>
              <a:t>夾</a:t>
            </a:r>
            <a:r>
              <a:rPr lang="en-US" altLang="zh-TW" sz="3600" dirty="0" smtClean="0">
                <a:solidFill>
                  <a:srgbClr val="FF0000"/>
                </a:solidFill>
                <a:latin typeface="華康標楷W5注音" pitchFamily="66" charset="-120"/>
                <a:ea typeface="華康標楷W5注音" pitchFamily="66" charset="-120"/>
              </a:rPr>
              <a:t>)</a:t>
            </a:r>
          </a:p>
          <a:p>
            <a:pPr>
              <a:lnSpc>
                <a:spcPts val="5000"/>
              </a:lnSpc>
            </a:pPr>
            <a:endParaRPr lang="en-US" altLang="zh-TW" sz="3600" dirty="0" smtClean="0">
              <a:latin typeface="華康標楷W5注音" pitchFamily="66" charset="-120"/>
              <a:ea typeface="華康標楷W5注音" pitchFamily="66" charset="-120"/>
            </a:endParaRPr>
          </a:p>
        </p:txBody>
      </p:sp>
      <p:pic>
        <p:nvPicPr>
          <p:cNvPr id="1026" name="Picture 2" descr="三明治,三明治先生,三明治的做法,三明治做法,三明治怎么做,三明治机,三明治座套,诱惑三明治,自制三明治,三明治图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928802"/>
            <a:ext cx="5309580" cy="3929090"/>
          </a:xfrm>
          <a:prstGeom prst="rect">
            <a:avLst/>
          </a:prstGeom>
          <a:noFill/>
        </p:spPr>
      </p:pic>
      <p:pic>
        <p:nvPicPr>
          <p:cNvPr id="1028" name="Picture 4" descr="火腿土司蛋三明治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2000240"/>
            <a:ext cx="5423857" cy="4313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3116"/>
            <a:ext cx="642942" cy="698957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07949"/>
            <a:ext cx="785818" cy="823238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5852" y="3643314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600" dirty="0" smtClean="0">
                <a:latin typeface="Arial" pitchFamily="34" charset="0"/>
                <a:ea typeface="華康標楷W5注音" pitchFamily="66" charset="-120"/>
                <a:cs typeface="Arial" pitchFamily="34" charset="0"/>
              </a:rPr>
              <a:t>沒問題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  <a:cs typeface="Arial" pitchFamily="34" charset="0"/>
              </a:rPr>
              <a:t>，</a:t>
            </a:r>
            <a:r>
              <a:rPr lang="zh-TW" altLang="en-US" sz="3600" dirty="0" smtClean="0">
                <a:latin typeface="Times New Roman" pitchFamily="18" charset="0"/>
                <a:ea typeface="華康標楷W5注音" pitchFamily="66" charset="-120"/>
                <a:cs typeface="Arial" pitchFamily="34" charset="0"/>
              </a:rPr>
              <a:t>這些</a:t>
            </a:r>
            <a:r>
              <a:rPr lang="zh-TW" altLang="en-US" sz="3600" dirty="0" smtClean="0">
                <a:latin typeface="Arial" pitchFamily="34" charset="0"/>
                <a:ea typeface="華康標楷W5注音" pitchFamily="66" charset="-120"/>
                <a:cs typeface="Arial" pitchFamily="34" charset="0"/>
              </a:rPr>
              <a:t>比賽 </a:t>
            </a:r>
            <a:r>
              <a:rPr lang="zh-TW" altLang="en-US" sz="3600" u="sng" dirty="0" smtClean="0">
                <a:latin typeface="Arial" pitchFamily="34" charset="0"/>
                <a:ea typeface="華康標楷W5注音" pitchFamily="66" charset="-120"/>
                <a:cs typeface="Arial" pitchFamily="34" charset="0"/>
              </a:rPr>
              <a:t>           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  <a:cs typeface="Arial" pitchFamily="34" charset="0"/>
              </a:rPr>
              <a:t>我</a:t>
            </a:r>
            <a:r>
              <a:rPr lang="zh-TW" altLang="en-US" sz="3600" dirty="0" smtClean="0">
                <a:latin typeface="Arial" pitchFamily="34" charset="0"/>
                <a:ea typeface="華康標楷W5注音" pitchFamily="66" charset="-120"/>
                <a:cs typeface="Arial" pitchFamily="34" charset="0"/>
              </a:rPr>
              <a:t>我都會遵守</a:t>
            </a:r>
            <a:r>
              <a:rPr lang="zh-TW" altLang="en-US" sz="3600" dirty="0" smtClean="0">
                <a:latin typeface="Arial" pitchFamily="34" charset="0"/>
                <a:cs typeface="Arial" pitchFamily="34" charset="0"/>
              </a:rPr>
              <a:t> 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472" y="285728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 smtClean="0"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規則  </a:t>
            </a:r>
            <a:r>
              <a:rPr lang="en-US" altLang="zh-TW" sz="36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N. rules; regulations</a:t>
            </a:r>
            <a:endParaRPr lang="en-US" sz="3600" dirty="0"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2976" y="1857364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600" dirty="0" smtClean="0">
                <a:latin typeface="華康標楷W5注音" pitchFamily="66" charset="-120"/>
                <a:ea typeface="華康標楷W5注音" pitchFamily="66" charset="-120"/>
              </a:rPr>
              <a:t>剛才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老師</a:t>
            </a:r>
            <a:r>
              <a:rPr lang="zh-TW" altLang="en-US" sz="3600" dirty="0" smtClean="0">
                <a:latin typeface="華康標楷W5注音" pitchFamily="66" charset="-120"/>
                <a:ea typeface="華康標楷W5注音" pitchFamily="66" charset="-120"/>
              </a:rPr>
              <a:t>講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的比賽</a:t>
            </a:r>
            <a:r>
              <a:rPr lang="zh-TW" altLang="en-US" sz="3600" u="sng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你</a:t>
            </a:r>
            <a:r>
              <a:rPr lang="zh-TW" altLang="en-US" sz="3600" dirty="0" smtClean="0">
                <a:latin typeface="Arial" pitchFamily="34" charset="0"/>
                <a:ea typeface="華康標楷W5注音" pitchFamily="66" charset="-120"/>
                <a:cs typeface="Arial" pitchFamily="34" charset="0"/>
              </a:rPr>
              <a:t>，</a:t>
            </a:r>
            <a:r>
              <a:rPr lang="zh-TW" altLang="en-US" sz="3600" dirty="0" smtClean="0">
                <a:solidFill>
                  <a:prstClr val="black"/>
                </a:solidFill>
                <a:latin typeface="Times New Roman" pitchFamily="18" charset="0"/>
                <a:ea typeface="華康標楷W5注音" pitchFamily="66" charset="-120"/>
                <a:cs typeface="Arial" pitchFamily="34" charset="0"/>
              </a:rPr>
              <a:t>都明白了嗎？</a:t>
            </a:r>
            <a:endParaRPr lang="zh-TW" altLang="en-US" sz="3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86446" y="1714488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規則</a:t>
            </a:r>
            <a:endParaRPr lang="en-US" sz="40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6578" y="3571876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規則</a:t>
            </a:r>
            <a:endParaRPr lang="en-US" sz="40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請按照</a:t>
            </a:r>
            <a:r>
              <a:rPr lang="zh-TW" altLang="en-US" sz="3600" dirty="0" smtClean="0">
                <a:solidFill>
                  <a:srgbClr val="C00000"/>
                </a:solidFill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規則</a:t>
            </a:r>
            <a:r>
              <a:rPr lang="zh-TW" altLang="en-US" sz="3600" dirty="0" smtClean="0"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，寫出後面可能出現的數字。</a:t>
            </a:r>
            <a:endParaRPr lang="en-US" sz="3600" dirty="0">
              <a:latin typeface="華康標楷W5注音" pitchFamily="66" charset="-120"/>
              <a:ea typeface="華康標楷W5注音" pitchFamily="66" charset="-12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2214554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2</a:t>
            </a:r>
            <a:r>
              <a:rPr lang="zh-TW" altLang="en-US" sz="3600" dirty="0" smtClean="0"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  </a:t>
            </a:r>
            <a:r>
              <a:rPr lang="en-US" altLang="zh-TW" sz="3600" dirty="0" smtClean="0"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5</a:t>
            </a:r>
            <a:r>
              <a:rPr lang="zh-TW" altLang="en-US" sz="3600" dirty="0" smtClean="0"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  </a:t>
            </a:r>
            <a:r>
              <a:rPr lang="en-US" altLang="zh-TW" sz="3600" dirty="0" smtClean="0"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10</a:t>
            </a:r>
            <a:r>
              <a:rPr lang="zh-TW" altLang="en-US" sz="3600" dirty="0" smtClean="0"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   </a:t>
            </a:r>
            <a:r>
              <a:rPr lang="en-US" altLang="zh-TW" sz="3600" dirty="0" smtClean="0"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17</a:t>
            </a:r>
            <a:r>
              <a:rPr lang="zh-TW" altLang="en-US" sz="3600" dirty="0" smtClean="0"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   </a:t>
            </a:r>
            <a:r>
              <a:rPr lang="en-US" altLang="zh-TW" sz="3600" dirty="0" smtClean="0"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26</a:t>
            </a:r>
            <a:r>
              <a:rPr lang="zh-TW" altLang="en-US" sz="3600" dirty="0" smtClean="0"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   </a:t>
            </a:r>
            <a:r>
              <a:rPr lang="en-US" altLang="zh-TW" sz="3600" dirty="0" smtClean="0"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37</a:t>
            </a:r>
            <a:r>
              <a:rPr lang="zh-TW" altLang="en-US" sz="3600" dirty="0" smtClean="0"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   </a:t>
            </a:r>
            <a:r>
              <a:rPr lang="en-US" altLang="zh-TW" sz="3600" dirty="0" smtClean="0"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50</a:t>
            </a:r>
            <a:r>
              <a:rPr lang="zh-TW" altLang="en-US" sz="3600" dirty="0" smtClean="0"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  </a:t>
            </a:r>
            <a:r>
              <a:rPr lang="en-US" altLang="zh-TW" sz="3600" dirty="0" smtClean="0"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(</a:t>
            </a:r>
            <a:r>
              <a:rPr lang="zh-TW" altLang="en-US" sz="3600" dirty="0" smtClean="0"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     </a:t>
            </a:r>
            <a:r>
              <a:rPr lang="en-US" altLang="zh-TW" sz="3600" dirty="0" smtClean="0"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)</a:t>
            </a:r>
            <a:r>
              <a:rPr lang="zh-TW" altLang="en-US" sz="3600" dirty="0" smtClean="0"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 </a:t>
            </a:r>
            <a:r>
              <a:rPr lang="en-US" altLang="zh-TW" sz="3600" dirty="0" smtClean="0"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82</a:t>
            </a:r>
            <a:r>
              <a:rPr lang="zh-TW" altLang="en-US" sz="3600" u="sng" dirty="0" smtClean="0"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       </a:t>
            </a:r>
            <a:r>
              <a:rPr lang="zh-TW" altLang="en-US" sz="3600" dirty="0" smtClean="0"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    </a:t>
            </a:r>
            <a:endParaRPr lang="en-US" sz="3600" dirty="0">
              <a:latin typeface="華康標楷W5注音" pitchFamily="66" charset="-120"/>
              <a:ea typeface="華康標楷W5注音" pitchFamily="66" charset="-12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4357694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3</a:t>
            </a:r>
            <a:r>
              <a:rPr lang="zh-TW" altLang="en-US" sz="3600" dirty="0" smtClean="0"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  </a:t>
            </a:r>
            <a:r>
              <a:rPr lang="en-US" altLang="zh-TW" sz="3600" dirty="0" smtClean="0"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7</a:t>
            </a:r>
            <a:r>
              <a:rPr lang="zh-TW" altLang="en-US" sz="3600" dirty="0" smtClean="0"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  </a:t>
            </a:r>
            <a:r>
              <a:rPr lang="en-US" altLang="zh-TW" sz="3600" dirty="0" smtClean="0"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11</a:t>
            </a:r>
            <a:r>
              <a:rPr lang="zh-TW" altLang="en-US" sz="3600" dirty="0" smtClean="0"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   </a:t>
            </a:r>
            <a:r>
              <a:rPr lang="en-US" altLang="zh-TW" sz="3600" dirty="0" smtClean="0"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15</a:t>
            </a:r>
            <a:r>
              <a:rPr lang="zh-TW" altLang="en-US" sz="3600" dirty="0" smtClean="0"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   </a:t>
            </a:r>
            <a:r>
              <a:rPr lang="en-US" altLang="zh-TW" sz="3600" dirty="0" smtClean="0"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19</a:t>
            </a:r>
            <a:r>
              <a:rPr lang="zh-TW" altLang="en-US" sz="3600" dirty="0" smtClean="0"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   </a:t>
            </a:r>
            <a:r>
              <a:rPr lang="en-US" altLang="zh-TW" sz="3600" dirty="0" smtClean="0"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23</a:t>
            </a:r>
            <a:r>
              <a:rPr lang="zh-TW" altLang="en-US" sz="3600" dirty="0" smtClean="0"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  </a:t>
            </a:r>
            <a:r>
              <a:rPr lang="en-US" altLang="zh-TW" sz="3600" dirty="0" smtClean="0"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(</a:t>
            </a:r>
            <a:r>
              <a:rPr lang="zh-TW" altLang="en-US" sz="3600" dirty="0" smtClean="0"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     </a:t>
            </a:r>
            <a:r>
              <a:rPr lang="en-US" altLang="zh-TW" sz="3600" dirty="0" smtClean="0"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)</a:t>
            </a:r>
            <a:r>
              <a:rPr lang="zh-TW" altLang="en-US" sz="3600" dirty="0" smtClean="0"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  </a:t>
            </a:r>
            <a:r>
              <a:rPr lang="en-US" altLang="zh-TW" sz="3600" dirty="0" smtClean="0"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(</a:t>
            </a:r>
            <a:r>
              <a:rPr lang="zh-TW" altLang="en-US" sz="3600" dirty="0" smtClean="0"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     </a:t>
            </a:r>
            <a:r>
              <a:rPr lang="en-US" altLang="zh-TW" sz="3600" dirty="0" smtClean="0"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)</a:t>
            </a:r>
            <a:endParaRPr lang="en-US" sz="3600" dirty="0">
              <a:latin typeface="華康標楷W5注音" pitchFamily="66" charset="-120"/>
              <a:ea typeface="華康標楷W5注音" pitchFamily="66" charset="-12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3702" y="2214554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65</a:t>
            </a:r>
            <a:endParaRPr lang="en-US" sz="40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5072074"/>
            <a:ext cx="8215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1x2+1, 2x2+3 3x2+5 4x2+7 5x2+9</a:t>
            </a:r>
          </a:p>
          <a:p>
            <a:r>
              <a:rPr lang="en-US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6x2+11 7x2+13  8x2+15 </a:t>
            </a:r>
            <a:endParaRPr lang="en-US" sz="40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2857496"/>
            <a:ext cx="8215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1x1+1, 2x2+1 3x3+1 4x4+1 5x5+1</a:t>
            </a:r>
          </a:p>
          <a:p>
            <a:r>
              <a:rPr lang="en-US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6x6+1  7x7+1  8x8+1</a:t>
            </a:r>
            <a:endParaRPr lang="en-US" sz="40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3570" y="4357694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27</a:t>
            </a:r>
            <a:endParaRPr lang="en-US" sz="40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0892" y="4286256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31</a:t>
            </a:r>
            <a:endParaRPr lang="en-US" sz="40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1538" y="142852"/>
            <a:ext cx="7109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美洲華語第六冊第一課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1142984"/>
            <a:ext cx="36471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2800" spc="50" dirty="0" smtClean="0">
                <a:ln w="11430"/>
                <a:latin typeface="標楷體" pitchFamily="65" charset="-120"/>
                <a:ea typeface="標楷體" pitchFamily="65" charset="-120"/>
              </a:rPr>
              <a:t>說說看他們在做什麼</a:t>
            </a:r>
            <a:r>
              <a:rPr lang="en-US" altLang="zh-TW" sz="2800" spc="50" dirty="0" smtClean="0">
                <a:ln w="11430"/>
                <a:latin typeface="標楷體" pitchFamily="65" charset="-120"/>
                <a:ea typeface="標楷體" pitchFamily="65" charset="-120"/>
              </a:rPr>
              <a:t>?</a:t>
            </a:r>
            <a:endParaRPr lang="en-US" sz="2800" spc="50" dirty="0">
              <a:ln w="11430"/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9"/>
            <a:ext cx="4000528" cy="266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2"/>
          <p:cNvGrpSpPr/>
          <p:nvPr/>
        </p:nvGrpSpPr>
        <p:grpSpPr>
          <a:xfrm>
            <a:off x="4786314" y="2000240"/>
            <a:ext cx="3964808" cy="2786082"/>
            <a:chOff x="4786314" y="2000240"/>
            <a:chExt cx="3964808" cy="278608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6314" y="2000240"/>
              <a:ext cx="3964808" cy="278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5786446" y="2026499"/>
              <a:ext cx="10001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x+y</a:t>
              </a:r>
              <a:r>
                <a:rPr lang="en-US" sz="1600" dirty="0" smtClean="0"/>
                <a:t>=4</a:t>
              </a:r>
            </a:p>
            <a:p>
              <a:r>
                <a:rPr lang="en-US" sz="1600" dirty="0" smtClean="0"/>
                <a:t>x-y=2</a:t>
              </a:r>
            </a:p>
            <a:p>
              <a:r>
                <a:rPr lang="en-US" sz="1600" dirty="0" smtClean="0"/>
                <a:t>X+?  Y=?</a:t>
              </a:r>
              <a:endParaRPr lang="en-US" sz="1600" dirty="0"/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714488"/>
            <a:ext cx="71532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1785926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1928802"/>
            <a:ext cx="71532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1928770"/>
            <a:ext cx="707236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>
            <a:hlinkClick r:id="rId8" action="ppaction://hlinkfile"/>
          </p:cNvPr>
          <p:cNvSpPr txBox="1"/>
          <p:nvPr/>
        </p:nvSpPr>
        <p:spPr>
          <a:xfrm>
            <a:off x="3714744" y="2857496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video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1538" y="142852"/>
            <a:ext cx="4378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中學生的一天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TextBox 2">
            <a:hlinkClick r:id="rId2" action="ppaction://hlinkfile"/>
          </p:cNvPr>
          <p:cNvSpPr txBox="1"/>
          <p:nvPr/>
        </p:nvSpPr>
        <p:spPr>
          <a:xfrm>
            <a:off x="357158" y="1214422"/>
            <a:ext cx="861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You are going to hear a paragraph. After the paragraph is read, you will be asked to answer the following questions. You may take notes in Chinese or English.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3000372"/>
            <a:ext cx="861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青青早上一到學校就去哪裡報到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每個報到的學生都會拿到什麼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老師提醒大家哪三件事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endParaRPr lang="en-US" dirty="0"/>
          </a:p>
        </p:txBody>
      </p:sp>
      <p:pic>
        <p:nvPicPr>
          <p:cNvPr id="2050" name="Picture 2" descr="http://t2.gstatic.com/images?q=tbn:53RqH50fzV7cKM:http://www.dlc.ie/var/ezwebin_site/storage/images/photos__1/national_college_of_ireland/nci_classroom_2/1667-1-eng-GB/nci_classroom_2_imagelarge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714884"/>
            <a:ext cx="1552577" cy="116735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grpSp>
        <p:nvGrpSpPr>
          <p:cNvPr id="8" name="Group 7"/>
          <p:cNvGrpSpPr/>
          <p:nvPr/>
        </p:nvGrpSpPr>
        <p:grpSpPr>
          <a:xfrm>
            <a:off x="3000364" y="4714884"/>
            <a:ext cx="1766891" cy="1357322"/>
            <a:chOff x="2571736" y="4643446"/>
            <a:chExt cx="1766891" cy="1357322"/>
          </a:xfrm>
        </p:grpSpPr>
        <p:pic>
          <p:nvPicPr>
            <p:cNvPr id="6" name="Picture 2" descr="http://t2.gstatic.com/images?q=tbn:53RqH50fzV7cKM:http://www.dlc.ie/var/ezwebin_site/storage/images/photos__1/national_college_of_ireland/nci_classroom_2/1667-1-eng-GB/nci_classroom_2_imagelarge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86050" y="4643446"/>
              <a:ext cx="1552577" cy="1167351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</p:spPr>
        </p:pic>
        <p:sp>
          <p:nvSpPr>
            <p:cNvPr id="7" name="Oval 6"/>
            <p:cNvSpPr/>
            <p:nvPr/>
          </p:nvSpPr>
          <p:spPr>
            <a:xfrm>
              <a:off x="2571736" y="5357826"/>
              <a:ext cx="1000132" cy="6429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29322" y="4000504"/>
            <a:ext cx="2197671" cy="2214578"/>
            <a:chOff x="5929322" y="4000504"/>
            <a:chExt cx="2197671" cy="2214578"/>
          </a:xfrm>
        </p:grpSpPr>
        <p:pic>
          <p:nvPicPr>
            <p:cNvPr id="2054" name="Picture 6" descr="http://t1.gstatic.com/images?q=tbn:RcYVOSTUHelowM:http://www.asgardsss.co.uk/images/usesimage_lockers_education2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929322" y="4429132"/>
              <a:ext cx="1592471" cy="1785950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</p:spPr>
        </p:pic>
        <p:pic>
          <p:nvPicPr>
            <p:cNvPr id="2056" name="Picture 8" descr="http://t2.gstatic.com/images?q=tbn:VoTWgpGyQ9JTZM:http://static.howstuffworks.com/gif/lock1.jp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572396" y="4000504"/>
              <a:ext cx="554597" cy="83819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85688" y="1000108"/>
            <a:ext cx="885831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今天是園林中學的開學日，也是青青第一天上中學。</a:t>
            </a:r>
            <a:endParaRPr kumimoji="0" lang="zh-TW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    青青早上到學校，就去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指導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老師的教室報到。老師發給每個報到的學生一本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講義夾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。裡</a:t>
            </a:r>
            <a:r>
              <a:rPr kumimoji="0" lang="zh-TW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面有</a:t>
            </a:r>
            <a:r>
              <a:rPr kumimoji="0" lang="zh-TW" altLang="en-US" sz="3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課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程表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和學校的一些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規則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。老師特別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提醒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大家三件事：一，每節課都要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換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教室，注意不要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遲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到。二，每節課都有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固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定的座位，注意不要坐錯位子。三，每個人有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固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定的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置物櫃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，但是貴重的東西不要帶來學校，衣物等放進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置物櫃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以後，要記得用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華康標楷W5注音" pitchFamily="66" charset="-120"/>
                <a:ea typeface="華康標楷W5注音" pitchFamily="66" charset="-120"/>
                <a:cs typeface="Arial" pitchFamily="34" charset="0"/>
              </a:rPr>
              <a:t>號碼鎖鎖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好。</a:t>
            </a:r>
            <a:endParaRPr kumimoji="0" lang="zh-TW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0232" y="0"/>
            <a:ext cx="4378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中學生的一天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928934"/>
            <a:ext cx="87154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latin typeface="華康標楷W5注音" pitchFamily="66" charset="-120"/>
                <a:ea typeface="華康標楷W5注音" pitchFamily="66" charset="-120"/>
              </a:rPr>
              <a:t>指</a:t>
            </a:r>
            <a:r>
              <a:rPr lang="zh-TW" altLang="en-US" sz="5400" dirty="0" smtClean="0">
                <a:solidFill>
                  <a:srgbClr val="FF0000"/>
                </a:solidFill>
                <a:latin typeface="華康標楷W5注音" pitchFamily="66" charset="-120"/>
                <a:ea typeface="華康標楷W5注音" pitchFamily="66" charset="-120"/>
              </a:rPr>
              <a:t>導 </a:t>
            </a:r>
            <a:endParaRPr lang="en-US" altLang="zh-TW" sz="5400" dirty="0" smtClean="0">
              <a:solidFill>
                <a:srgbClr val="FF0000"/>
              </a:solidFill>
              <a:latin typeface="華康標楷W5注音" pitchFamily="66" charset="-120"/>
              <a:ea typeface="華康標楷W5注音" pitchFamily="66" charset="-120"/>
            </a:endParaRPr>
          </a:p>
          <a:p>
            <a:r>
              <a:rPr lang="en-US" altLang="zh-TW" sz="36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V.</a:t>
            </a:r>
            <a:r>
              <a:rPr lang="zh-TW" altLang="en-US" sz="36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 </a:t>
            </a:r>
            <a:r>
              <a:rPr lang="en-US" altLang="zh-TW" sz="36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to </a:t>
            </a:r>
            <a:r>
              <a:rPr lang="en-US" altLang="zh-TW" sz="3600" dirty="0" err="1" smtClean="0">
                <a:latin typeface="Arial" pitchFamily="34" charset="0"/>
                <a:ea typeface="標楷體" pitchFamily="65" charset="-120"/>
                <a:cs typeface="Arial" pitchFamily="34" charset="0"/>
              </a:rPr>
              <a:t>guide;to</a:t>
            </a:r>
            <a:r>
              <a:rPr lang="en-US" altLang="zh-TW" sz="36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 advise; to coach; </a:t>
            </a:r>
          </a:p>
          <a:p>
            <a:r>
              <a:rPr lang="en-US" altLang="zh-TW" sz="36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N. guidance</a:t>
            </a:r>
          </a:p>
          <a:p>
            <a:r>
              <a:rPr lang="zh-TW" altLang="en-US" sz="3600" dirty="0" smtClean="0">
                <a:solidFill>
                  <a:srgbClr val="C00000"/>
                </a:solidFill>
                <a:latin typeface="華康標楷W5注音" pitchFamily="66" charset="-120"/>
                <a:ea typeface="華康標楷W5注音" pitchFamily="66" charset="-120"/>
              </a:rPr>
              <a:t>別人工作或學習時給于指示和教導</a:t>
            </a:r>
            <a:endParaRPr lang="en-US" sz="3600" dirty="0">
              <a:solidFill>
                <a:srgbClr val="C00000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285728"/>
            <a:ext cx="814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latin typeface="華康標楷W5注音" pitchFamily="66" charset="-120"/>
                <a:ea typeface="華康標楷W5注音" pitchFamily="66" charset="-120"/>
              </a:rPr>
              <a:t>指</a:t>
            </a:r>
            <a:r>
              <a:rPr lang="zh-TW" altLang="en-US" sz="5400" dirty="0" smtClean="0">
                <a:solidFill>
                  <a:srgbClr val="FF0000"/>
                </a:solidFill>
                <a:latin typeface="華康標楷W5注音" pitchFamily="66" charset="-120"/>
                <a:ea typeface="華康標楷W5注音" pitchFamily="66" charset="-120"/>
              </a:rPr>
              <a:t>導</a:t>
            </a:r>
            <a:r>
              <a:rPr lang="zh-TW" altLang="en-US" sz="5400" dirty="0" smtClean="0">
                <a:latin typeface="華康標楷W5注音" pitchFamily="66" charset="-120"/>
                <a:ea typeface="華康標楷W5注音" pitchFamily="66" charset="-120"/>
              </a:rPr>
              <a:t>老師</a:t>
            </a:r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7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an advisor; a counselor;</a:t>
            </a:r>
          </a:p>
          <a:p>
            <a:r>
              <a:rPr lang="en-US" altLang="zh-TW" sz="36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 a homeroom teacher </a:t>
            </a:r>
            <a:endParaRPr lang="en-US" sz="3600" dirty="0"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00034" y="428604"/>
            <a:ext cx="7786742" cy="1938992"/>
            <a:chOff x="500034" y="428604"/>
            <a:chExt cx="7786742" cy="1938992"/>
          </a:xfrm>
        </p:grpSpPr>
        <p:sp>
          <p:nvSpPr>
            <p:cNvPr id="2" name="TextBox 1"/>
            <p:cNvSpPr txBox="1"/>
            <p:nvPr/>
          </p:nvSpPr>
          <p:spPr>
            <a:xfrm>
              <a:off x="1571604" y="428604"/>
              <a:ext cx="671517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dirty="0" smtClean="0">
                  <a:latin typeface="華康標楷W5注音" pitchFamily="66" charset="-120"/>
                  <a:ea typeface="華康標楷W5注音" pitchFamily="66" charset="-120"/>
                </a:rPr>
                <a:t>你的演講棒極了，是王老師</a:t>
              </a:r>
              <a:r>
                <a:rPr lang="zh-TW" altLang="en-US" sz="4000" u="sng" dirty="0" smtClean="0">
                  <a:latin typeface="華康標楷W5注音" pitchFamily="66" charset="-120"/>
                  <a:ea typeface="華康標楷W5注音" pitchFamily="66" charset="-120"/>
                </a:rPr>
                <a:t>               </a:t>
              </a:r>
              <a:r>
                <a:rPr lang="zh-TW" altLang="en-US" sz="4000" dirty="0" smtClean="0">
                  <a:latin typeface="華康標楷W5注音" pitchFamily="66" charset="-120"/>
                  <a:ea typeface="華康標楷W5注音" pitchFamily="66" charset="-120"/>
                </a:rPr>
                <a:t>你的吧</a:t>
              </a:r>
              <a:r>
                <a:rPr lang="en-US" altLang="zh-TW" sz="4000" dirty="0" smtClean="0">
                  <a:latin typeface="華康標楷W5注音" pitchFamily="66" charset="-120"/>
                  <a:ea typeface="華康標楷W5注音" pitchFamily="66" charset="-120"/>
                </a:rPr>
                <a:t>?</a:t>
              </a:r>
              <a:endParaRPr lang="en-US" sz="4000" dirty="0">
                <a:latin typeface="華康標楷W5注音" pitchFamily="66" charset="-120"/>
                <a:ea typeface="華康標楷W5注音" pitchFamily="66" charset="-12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0034" y="626232"/>
              <a:ext cx="838512" cy="740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9" name="Group 8"/>
          <p:cNvGrpSpPr/>
          <p:nvPr/>
        </p:nvGrpSpPr>
        <p:grpSpPr>
          <a:xfrm>
            <a:off x="571472" y="2928934"/>
            <a:ext cx="8001056" cy="1323439"/>
            <a:chOff x="571472" y="2928934"/>
            <a:chExt cx="8001056" cy="132343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472" y="2928934"/>
              <a:ext cx="781490" cy="800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1714480" y="2928934"/>
              <a:ext cx="68580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dirty="0" smtClean="0">
                  <a:latin typeface="華康標楷W5注音" pitchFamily="66" charset="-120"/>
                  <a:ea typeface="華康標楷W5注音" pitchFamily="66" charset="-120"/>
                </a:rPr>
                <a:t>是的。我非常感謝王老師給我的</a:t>
              </a:r>
              <a:r>
                <a:rPr lang="zh-TW" altLang="en-US" sz="4000" u="sng" dirty="0" smtClean="0">
                  <a:latin typeface="華康標楷W5注音" pitchFamily="66" charset="-120"/>
                  <a:ea typeface="華康標楷W5注音" pitchFamily="66" charset="-120"/>
                </a:rPr>
                <a:t>            </a:t>
              </a:r>
              <a:r>
                <a:rPr lang="zh-TW" altLang="en-US" sz="4000" dirty="0" smtClean="0">
                  <a:latin typeface="華康標楷W5注音" pitchFamily="66" charset="-120"/>
                  <a:ea typeface="華康標楷W5注音" pitchFamily="66" charset="-120"/>
                </a:rPr>
                <a:t>。</a:t>
              </a:r>
              <a:endParaRPr lang="en-US" sz="4000" dirty="0">
                <a:latin typeface="華康標楷W5注音" pitchFamily="66" charset="-120"/>
                <a:ea typeface="華康標楷W5注音" pitchFamily="66" charset="-12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072066" y="1000108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指導</a:t>
            </a:r>
            <a:endParaRPr lang="en-US" sz="40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5140" y="3571876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指導</a:t>
            </a:r>
            <a:endParaRPr lang="en-US" sz="40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85728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  <a:latin typeface="華康標楷W5注音" pitchFamily="66" charset="-120"/>
                <a:ea typeface="華康標楷W5注音" pitchFamily="66" charset="-120"/>
              </a:rPr>
              <a:t>導</a:t>
            </a:r>
            <a:r>
              <a:rPr lang="zh-TW" altLang="en-US" sz="5400" dirty="0" smtClean="0">
                <a:latin typeface="華康標楷W5注音" pitchFamily="66" charset="-120"/>
                <a:ea typeface="華康標楷W5注音" pitchFamily="66" charset="-120"/>
              </a:rPr>
              <a:t>遊</a:t>
            </a:r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7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fr-FR" altLang="zh-TW" sz="3600" dirty="0" err="1" smtClean="0">
                <a:latin typeface="Arial" pitchFamily="34" charset="0"/>
                <a:ea typeface="標楷體" pitchFamily="65" charset="-120"/>
                <a:cs typeface="Arial" pitchFamily="34" charset="0"/>
              </a:rPr>
              <a:t>tourist</a:t>
            </a:r>
            <a:r>
              <a:rPr lang="fr-FR" altLang="zh-TW" sz="36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 guide; tour guide; guide</a:t>
            </a:r>
            <a:endParaRPr lang="en-US" sz="3600" dirty="0"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pic>
        <p:nvPicPr>
          <p:cNvPr id="1026" name="Picture 2" descr="http://www.travel-gd.com/img/%E5%9B%BD%E5%86%85%E5%AF%BC%E6%B8%B8%E5%B8%A6%E5%9B%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3116"/>
            <a:ext cx="3810000" cy="2857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5286388"/>
            <a:ext cx="8358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latin typeface="華康標楷W5注音" pitchFamily="66" charset="-120"/>
                <a:ea typeface="華康標楷W5注音" pitchFamily="66" charset="-120"/>
              </a:rPr>
              <a:t>導遊</a:t>
            </a:r>
            <a:r>
              <a:rPr lang="zh-TW" altLang="en-US" sz="4000" dirty="0" smtClean="0">
                <a:latin typeface="華康標楷W5注音" pitchFamily="66" charset="-120"/>
                <a:ea typeface="華康標楷W5注音" pitchFamily="66" charset="-120"/>
              </a:rPr>
              <a:t>正在為我們介紹這裡的風景。</a:t>
            </a:r>
            <a:endParaRPr lang="en-US" sz="4000" dirty="0">
              <a:latin typeface="華康標楷W5注音" pitchFamily="66" charset="-120"/>
              <a:ea typeface="華康標楷W5注音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latin typeface="華康標楷W5注音" pitchFamily="66" charset="-120"/>
                <a:ea typeface="華康標楷W5注音" pitchFamily="66" charset="-120"/>
              </a:rPr>
              <a:t>報到</a:t>
            </a:r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7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to report in for duty; to check in</a:t>
            </a:r>
            <a:endParaRPr lang="en-US" sz="3600" dirty="0"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0034" y="2555058"/>
            <a:ext cx="7643866" cy="1340125"/>
            <a:chOff x="500034" y="626232"/>
            <a:chExt cx="7643866" cy="1340125"/>
          </a:xfrm>
        </p:grpSpPr>
        <p:sp>
          <p:nvSpPr>
            <p:cNvPr id="4" name="TextBox 3"/>
            <p:cNvSpPr txBox="1"/>
            <p:nvPr/>
          </p:nvSpPr>
          <p:spPr>
            <a:xfrm>
              <a:off x="1428728" y="642918"/>
              <a:ext cx="67151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我</a:t>
              </a:r>
              <a:r>
                <a:rPr lang="zh-TW" altLang="en-US" sz="4000" dirty="0" smtClean="0">
                  <a:latin typeface="華康標楷W5注音" pitchFamily="66" charset="-120"/>
                  <a:ea typeface="華康標楷W5注音" pitchFamily="66" charset="-120"/>
                </a:rPr>
                <a:t>報名參加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了</a:t>
              </a:r>
              <a:r>
                <a:rPr lang="zh-TW" altLang="en-US" sz="4000" dirty="0" smtClean="0">
                  <a:latin typeface="華康標楷W5注音" pitchFamily="66" charset="-120"/>
                  <a:ea typeface="華康標楷W5注音" pitchFamily="66" charset="-120"/>
                </a:rPr>
                <a:t>科學營，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請問在哪兒</a:t>
              </a:r>
              <a:r>
                <a:rPr lang="zh-TW" altLang="en-US" sz="4000" dirty="0" smtClean="0">
                  <a:latin typeface="華康標楷W5注音" pitchFamily="66" charset="-120"/>
                  <a:ea typeface="華康標楷W5注音" pitchFamily="66" charset="-120"/>
                </a:rPr>
                <a:t> </a:t>
              </a:r>
              <a:r>
                <a:rPr lang="zh-TW" altLang="en-US" sz="4000" u="sng" dirty="0" smtClean="0">
                  <a:latin typeface="華康標楷W5注音" pitchFamily="66" charset="-120"/>
                  <a:ea typeface="華康標楷W5注音" pitchFamily="66" charset="-120"/>
                </a:rPr>
                <a:t>             </a:t>
              </a:r>
              <a:r>
                <a:rPr lang="zh-TW" altLang="en-US" sz="4000" dirty="0" smtClean="0">
                  <a:latin typeface="華康標楷W5注音" pitchFamily="66" charset="-120"/>
                  <a:ea typeface="華康標楷W5注音" pitchFamily="66" charset="-120"/>
                </a:rPr>
                <a:t> </a:t>
              </a:r>
              <a:r>
                <a:rPr lang="en-US" altLang="zh-TW" sz="4000" dirty="0" smtClean="0">
                  <a:latin typeface="華康標楷W5注音" pitchFamily="66" charset="-120"/>
                  <a:ea typeface="華康標楷W5注音" pitchFamily="66" charset="-120"/>
                </a:rPr>
                <a:t>?</a:t>
              </a:r>
              <a:r>
                <a:rPr lang="zh-TW" altLang="en-US" sz="4000" dirty="0" smtClean="0">
                  <a:latin typeface="華康標楷W5注音" pitchFamily="66" charset="-120"/>
                  <a:ea typeface="華康標楷W5注音" pitchFamily="66" charset="-120"/>
                </a:rPr>
                <a:t> </a:t>
              </a:r>
              <a:r>
                <a:rPr lang="zh-TW" altLang="en-US" sz="4000" u="sng" dirty="0" smtClean="0">
                  <a:latin typeface="華康標楷W5注音" pitchFamily="66" charset="-120"/>
                  <a:ea typeface="華康標楷W5注音" pitchFamily="66" charset="-120"/>
                </a:rPr>
                <a:t>              </a:t>
              </a:r>
              <a:endParaRPr lang="en-US" sz="4000" dirty="0">
                <a:latin typeface="華康標楷W5注音" pitchFamily="66" charset="-120"/>
                <a:ea typeface="華康標楷W5注音" pitchFamily="66" charset="-120"/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0034" y="626232"/>
              <a:ext cx="838512" cy="740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" name="Group 6"/>
          <p:cNvGrpSpPr/>
          <p:nvPr/>
        </p:nvGrpSpPr>
        <p:grpSpPr>
          <a:xfrm>
            <a:off x="500034" y="4643446"/>
            <a:ext cx="8001056" cy="1323439"/>
            <a:chOff x="571472" y="2928934"/>
            <a:chExt cx="8001056" cy="1323439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472" y="2928934"/>
              <a:ext cx="781490" cy="800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1714480" y="2928934"/>
              <a:ext cx="68580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dirty="0" smtClean="0">
                  <a:latin typeface="華康標楷W5注音" pitchFamily="66" charset="-120"/>
                  <a:ea typeface="華康標楷W5注音" pitchFamily="66" charset="-120"/>
                </a:rPr>
                <a:t>報到</a:t>
              </a:r>
              <a:r>
                <a:rPr lang="zh-TW" altLang="en-US" sz="4000" dirty="0" smtClean="0">
                  <a:latin typeface="華康標楷W5破音一" pitchFamily="66" charset="-120"/>
                  <a:ea typeface="華康標楷W5破音一" pitchFamily="66" charset="-120"/>
                </a:rPr>
                <a:t>處</a:t>
              </a:r>
              <a:r>
                <a:rPr lang="zh-TW" altLang="en-US" sz="4000" dirty="0" smtClean="0">
                  <a:latin typeface="華康標楷W5注音" pitchFamily="66" charset="-120"/>
                  <a:ea typeface="華康標楷W5注音" pitchFamily="66" charset="-120"/>
                </a:rPr>
                <a:t>就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在前面</a:t>
              </a:r>
              <a:r>
                <a:rPr lang="zh-TW" altLang="en-US" sz="4000" dirty="0" smtClean="0">
                  <a:latin typeface="華康標楷W5注音" pitchFamily="66" charset="-120"/>
                  <a:ea typeface="華康標楷W5注音" pitchFamily="66" charset="-120"/>
                </a:rPr>
                <a:t>，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請到那兒去</a:t>
              </a:r>
              <a:r>
                <a:rPr lang="zh-TW" altLang="en-US" sz="4000" u="sng" dirty="0" smtClean="0">
                  <a:latin typeface="華康標楷W5注音" pitchFamily="66" charset="-120"/>
                  <a:ea typeface="華康標楷W5注音" pitchFamily="66" charset="-120"/>
                </a:rPr>
                <a:t>            </a:t>
              </a:r>
              <a:r>
                <a:rPr lang="zh-TW" altLang="en-US" sz="4000" dirty="0" smtClean="0">
                  <a:latin typeface="華康標楷W5注音" pitchFamily="66" charset="-120"/>
                  <a:ea typeface="華康標楷W5注音" pitchFamily="66" charset="-120"/>
                </a:rPr>
                <a:t>。</a:t>
              </a:r>
              <a:endParaRPr lang="en-US" sz="4000" dirty="0">
                <a:latin typeface="華康標楷W5注音" pitchFamily="66" charset="-120"/>
                <a:ea typeface="華康標楷W5注音" pitchFamily="66" charset="-12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786314" y="3214686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報到</a:t>
            </a:r>
            <a:endParaRPr lang="en-US" sz="40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3306" y="5214950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報到</a:t>
            </a:r>
            <a:endParaRPr lang="en-US" sz="40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  <a:latin typeface="華康標楷W5注音" pitchFamily="66" charset="-120"/>
                <a:ea typeface="華康標楷W5注音" pitchFamily="66" charset="-120"/>
              </a:rPr>
              <a:t>講義夾</a:t>
            </a:r>
            <a:r>
              <a:rPr lang="zh-TW" altLang="en-US" sz="7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a folder;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34" y="1500174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  <a:latin typeface="華康標楷W5注音" pitchFamily="66" charset="-120"/>
                <a:ea typeface="華康標楷W5注音" pitchFamily="66" charset="-120"/>
              </a:rPr>
              <a:t>講義</a:t>
            </a:r>
            <a:r>
              <a:rPr lang="zh-TW" altLang="en-US" sz="7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handouts;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4414" y="4214818"/>
            <a:ext cx="69294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就是呀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!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u="sng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3600" dirty="0" smtClean="0">
                <a:latin typeface="華康標楷W5注音" pitchFamily="66" charset="-120"/>
                <a:ea typeface="華康標楷W5注音" pitchFamily="66" charset="-120"/>
              </a:rPr>
              <a:t>越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來</a:t>
            </a:r>
            <a:r>
              <a:rPr lang="zh-TW" altLang="en-US" sz="3600" dirty="0" smtClean="0">
                <a:latin typeface="華康標楷W5注音" pitchFamily="66" charset="-120"/>
                <a:ea typeface="華康標楷W5注音" pitchFamily="66" charset="-120"/>
              </a:rPr>
              <a:t>越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多，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u="sng" dirty="0" smtClean="0">
                <a:latin typeface="標楷體" pitchFamily="65" charset="-120"/>
                <a:ea typeface="標楷體" pitchFamily="65" charset="-120"/>
              </a:rPr>
              <a:t>           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都快</a:t>
            </a:r>
            <a:r>
              <a:rPr lang="zh-TW" altLang="en-US" sz="3600" dirty="0" smtClean="0">
                <a:latin typeface="華康標楷W5注音" pitchFamily="66" charset="-120"/>
                <a:ea typeface="華康標楷W5注音" pitchFamily="66" charset="-120"/>
              </a:rPr>
              <a:t>裝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不下了。</a:t>
            </a:r>
            <a:r>
              <a:rPr lang="zh-TW" altLang="en-US" sz="7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4800" dirty="0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5852" y="3000372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你的 </a:t>
            </a:r>
            <a:r>
              <a:rPr lang="zh-TW" altLang="en-US" sz="3600" u="sng" dirty="0" smtClean="0"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>
                <a:latin typeface="華康標楷W5注音" pitchFamily="66" charset="-120"/>
                <a:ea typeface="華康標楷W5注音" pitchFamily="66" charset="-120"/>
              </a:rPr>
              <a:t>真重</a:t>
            </a:r>
            <a:endParaRPr lang="en-US" altLang="zh-TW" sz="3600" dirty="0" smtClean="0">
              <a:latin typeface="華康標楷W5注音" pitchFamily="66" charset="-120"/>
              <a:ea typeface="華康標楷W5注音" pitchFamily="66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000372"/>
            <a:ext cx="573373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14818"/>
            <a:ext cx="614582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857488" y="2928934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講義夾</a:t>
            </a:r>
            <a:endParaRPr lang="en-US" sz="40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480" y="5072074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講義夾</a:t>
            </a:r>
            <a:endParaRPr lang="en-US" sz="40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4678" y="4143380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講義</a:t>
            </a:r>
            <a:endParaRPr lang="en-US" sz="40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740</Words>
  <Application>Microsoft Office PowerPoint</Application>
  <PresentationFormat>On-screen Show (4:3)</PresentationFormat>
  <Paragraphs>81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NCACLS</dc:creator>
  <cp:lastModifiedBy>NCACLS</cp:lastModifiedBy>
  <cp:revision>67</cp:revision>
  <dcterms:created xsi:type="dcterms:W3CDTF">2009-09-04T18:49:24Z</dcterms:created>
  <dcterms:modified xsi:type="dcterms:W3CDTF">2009-09-13T04:27:36Z</dcterms:modified>
</cp:coreProperties>
</file>