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8" r:id="rId3"/>
    <p:sldId id="257" r:id="rId4"/>
    <p:sldId id="310" r:id="rId5"/>
    <p:sldId id="311" r:id="rId6"/>
    <p:sldId id="330" r:id="rId7"/>
    <p:sldId id="312" r:id="rId8"/>
    <p:sldId id="303" r:id="rId9"/>
    <p:sldId id="317" r:id="rId10"/>
    <p:sldId id="320" r:id="rId11"/>
    <p:sldId id="318" r:id="rId12"/>
    <p:sldId id="328" r:id="rId13"/>
    <p:sldId id="319" r:id="rId14"/>
    <p:sldId id="322" r:id="rId15"/>
    <p:sldId id="323" r:id="rId16"/>
    <p:sldId id="324" r:id="rId17"/>
    <p:sldId id="325" r:id="rId18"/>
    <p:sldId id="326" r:id="rId19"/>
    <p:sldId id="332" r:id="rId20"/>
    <p:sldId id="333" r:id="rId21"/>
    <p:sldId id="334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3" autoAdjust="0"/>
    <p:restoredTop sz="94714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313C-41CF-4F20-9FA1-1783757338BD}" type="datetimeFigureOut">
              <a:rPr lang="en-US" smtClean="0"/>
              <a:pPr/>
              <a:t>8/12/2011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14290"/>
            <a:ext cx="58913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400" spc="50" dirty="0" smtClean="0">
                <a:ln w="11430"/>
                <a:latin typeface="標楷體" pitchFamily="65" charset="-120"/>
                <a:ea typeface="標楷體" pitchFamily="65" charset="-120"/>
              </a:rPr>
              <a:t>媽媽不希望他當音樂家</a:t>
            </a:r>
            <a:endParaRPr lang="en-US" sz="4400" spc="50" dirty="0">
              <a:ln w="11430"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1142984"/>
            <a:ext cx="864399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有一天，一個人抱著他的小狗走進暑期音樂營。看門的人說：對不起，狗不能進來！ 那人說：牠可不是一般的狗，牠是個音樂天才。牠會彈鋼琴、拉提琴、吹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笛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子、吹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喇叭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，牠還會打鼓。我想讓牠加入你們的樂隊或交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響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樂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團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zh-TW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看門的人帶他去見校長和指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揮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。校長說，如果小狗真會演奏樂器，我就免學費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錄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取牠。許多人很好奇，都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圍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過來看熱鬧。</a:t>
            </a:r>
            <a:endParaRPr kumimoji="0" lang="zh-TW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那個人讓小狗先表演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破音一" pitchFamily="66" charset="-120"/>
                <a:ea typeface="華康標楷W5破音一" pitchFamily="66" charset="-120"/>
                <a:cs typeface="Times New Roman" pitchFamily="18" charset="0"/>
              </a:rPr>
              <a:t>彈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鋼琴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。牠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破音一" pitchFamily="66" charset="-120"/>
                <a:ea typeface="華康標楷W5破音一" pitchFamily="66" charset="-120"/>
                <a:cs typeface="Times New Roman" pitchFamily="18" charset="0"/>
              </a:rPr>
              <a:t>彈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了貝多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芬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的月光曲，接著又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破音一" pitchFamily="66" charset="-120"/>
                <a:ea typeface="華康標楷W5破音一" pitchFamily="66" charset="-120"/>
                <a:cs typeface="Times New Roman" pitchFamily="18" charset="0"/>
              </a:rPr>
              <a:t>彈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莫扎特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的小夜曲，小狗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彈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得太好了，大家都用力地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鼓掌</a:t>
            </a:r>
            <a:r>
              <a:rPr kumimoji="0" lang="zh-TW" alt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zh-TW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357826"/>
            <a:ext cx="575264" cy="642942"/>
          </a:xfrm>
          <a:prstGeom prst="rect">
            <a:avLst/>
          </a:prstGeom>
          <a:noFill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642942" cy="699521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571612"/>
            <a:ext cx="681153" cy="714380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85786" y="285729"/>
            <a:ext cx="83808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：好消息！王老師要來當交響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破音一" pitchFamily="66" charset="-120"/>
                <a:ea typeface="華康標楷W5破音一" pitchFamily="66" charset="-120"/>
                <a:cs typeface="Times New Roman" pitchFamily="18" charset="0"/>
              </a:rPr>
              <a:t>樂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團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 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指揮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啦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!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85786" y="1500174"/>
            <a:ext cx="6973384" cy="192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：不對吧！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聽說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他要去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高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中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當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 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破音一" pitchFamily="66" charset="-120"/>
                <a:ea typeface="華康標楷W5破音一" pitchFamily="66" charset="-120"/>
                <a:cs typeface="Times New Roman" pitchFamily="18" charset="0"/>
              </a:rPr>
              <a:t>樂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隊</a:t>
            </a:r>
            <a:r>
              <a:rPr lang="zh-TW" altLang="en-US" sz="2800" dirty="0" smtClean="0">
                <a:solidFill>
                  <a:srgbClr val="990033"/>
                </a:solidFill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指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揮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。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              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 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357290" y="3071810"/>
            <a:ext cx="6647974" cy="2118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808000"/>
              </a:solidFill>
              <a:effectLst/>
              <a:latin typeface="Times New Roman" pitchFamily="18" charset="0"/>
              <a:ea typeface="細明體" pitchFamily="49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Times New Roman" pitchFamily="18" charset="0"/>
                <a:ea typeface="細明體" pitchFamily="49" charset="-120"/>
                <a:cs typeface="Arial" pitchFamily="34" charset="0"/>
              </a:rPr>
              <a:t>            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：放學的時候，校門口有人</a:t>
            </a:r>
            <a:endParaRPr lang="en-US" altLang="zh-TW" sz="2800" dirty="0" smtClean="0">
              <a:latin typeface="華康標楷W5注音" pitchFamily="66" charset="-120"/>
              <a:ea typeface="華康標楷W5注音" pitchFamily="66" charset="-12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指揮交通嗎？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00034" y="4857760"/>
            <a:ext cx="9036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：有。學生家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破音一" pitchFamily="66" charset="-120"/>
                <a:ea typeface="華康標楷W5破音一" pitchFamily="66" charset="-120"/>
                <a:cs typeface="Times New Roman" pitchFamily="18" charset="0"/>
              </a:rPr>
              <a:t>長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們輪流來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指揮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交通。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             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800" b="0" i="0" u="none" strike="noStrike" cap="none" normalizeH="0" baseline="0" smtClean="0">
              <a:ln>
                <a:noFill/>
              </a:ln>
              <a:solidFill>
                <a:srgbClr val="808000"/>
              </a:solidFill>
              <a:effectLst/>
              <a:latin typeface="細明體" pitchFamily="49" charset="-120"/>
              <a:ea typeface="細明體" pitchFamily="49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800" b="0" i="0" u="none" strike="noStrike" cap="none" normalizeH="0" baseline="0" smtClean="0">
                <a:ln>
                  <a:noFill/>
                </a:ln>
                <a:solidFill>
                  <a:srgbClr val="808000"/>
                </a:solidFill>
                <a:effectLst/>
                <a:latin typeface="細明體" pitchFamily="49" charset="-120"/>
                <a:ea typeface="細明體" pitchFamily="49" charset="-120"/>
                <a:cs typeface="Arial" pitchFamily="34" charset="0"/>
              </a:rPr>
              <a:t>             </a:t>
            </a:r>
            <a:r>
              <a:rPr kumimoji="0" lang="en-US" altLang="zh-TW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642942" cy="699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演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奏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v. to perform</a:t>
            </a:r>
          </a:p>
          <a:p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                        n. a performance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326232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奏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976" y="2500306"/>
            <a:ext cx="1214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</a:rPr>
              <a:t>z</a:t>
            </a:r>
            <a:r>
              <a:rPr lang="en-US" sz="4800" dirty="0" err="1" smtClean="0"/>
              <a:t>ò</a:t>
            </a:r>
            <a:r>
              <a:rPr lang="en-US" sz="4800" dirty="0" err="1" smtClean="0">
                <a:solidFill>
                  <a:srgbClr val="FF0000"/>
                </a:solidFill>
              </a:rPr>
              <a:t>u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71934" y="3619518"/>
            <a:ext cx="507206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88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8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en-US" altLang="zh-TW" sz="88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8800" dirty="0" smtClean="0">
                <a:latin typeface="標楷體" pitchFamily="65" charset="-120"/>
                <a:ea typeface="標楷體" pitchFamily="65" charset="-120"/>
              </a:rPr>
              <a:t>天</a:t>
            </a:r>
            <a:endParaRPr lang="en-US" sz="88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21468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000240"/>
            <a:ext cx="1928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>
                <a:latin typeface="標楷體" pitchFamily="65" charset="-120"/>
                <a:ea typeface="標楷體" pitchFamily="65" charset="-120"/>
              </a:rPr>
              <a:t>奏</a:t>
            </a:r>
            <a:endParaRPr lang="en-US" sz="15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9256" y="2143116"/>
            <a:ext cx="1928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>
                <a:latin typeface="標楷體" pitchFamily="65" charset="-120"/>
                <a:ea typeface="標楷體" pitchFamily="65" charset="-120"/>
              </a:rPr>
              <a:t>春</a:t>
            </a:r>
            <a:endParaRPr lang="en-US" sz="15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857760"/>
            <a:ext cx="635001" cy="635001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635001" cy="635001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928670"/>
            <a:ext cx="515622" cy="571502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85786" y="857232"/>
            <a:ext cx="805220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：昨晚你去聽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演奏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會了嗎？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：去了！青青的琴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演奏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真不錯。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57224" y="3000372"/>
            <a:ext cx="74295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：我覺得友友的大提琴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演奏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也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 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很出色。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57224" y="4857760"/>
            <a:ext cx="79592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：是啊！他們兩人的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演奏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都很棒</a:t>
            </a: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華康標楷W5注音" pitchFamily="66" charset="-120"/>
              <a:ea typeface="華康標楷W5注音" pitchFamily="66" charset="-12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143248"/>
            <a:ext cx="515622" cy="571502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857892"/>
            <a:ext cx="635001" cy="63500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142976" y="5929330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TW" altLang="en-US" sz="2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：</a:t>
            </a:r>
            <a:r>
              <a:rPr lang="zh-TW" altLang="en-US" sz="2800" u="sng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                                                  </a:t>
            </a:r>
            <a:r>
              <a:rPr lang="zh-TW" altLang="en-US" sz="2800" u="sng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</a:t>
            </a:r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。</a:t>
            </a:r>
            <a:r>
              <a:rPr lang="zh-TW" altLang="en-US" sz="2800" b="1" u="sng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                                                    </a:t>
            </a:r>
            <a:r>
              <a:rPr lang="zh-TW" altLang="en-US" sz="2800" u="sng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</a:t>
            </a:r>
            <a:r>
              <a:rPr lang="zh-TW" altLang="en-US" sz="2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破音一" pitchFamily="66" charset="-120"/>
                <a:ea typeface="華康標楷W5破音一" pitchFamily="66" charset="-120"/>
              </a:rPr>
              <a:t>樂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器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n. musical instruments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0364" y="2619386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氣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1714488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/>
              <a:t>qì</a:t>
            </a:r>
            <a:endParaRPr lang="en-US" sz="4800" dirty="0"/>
          </a:p>
        </p:txBody>
      </p:sp>
      <p:sp>
        <p:nvSpPr>
          <p:cNvPr id="9" name="Rounded Rectangle 8"/>
          <p:cNvSpPr/>
          <p:nvPr/>
        </p:nvSpPr>
        <p:spPr>
          <a:xfrm>
            <a:off x="6786578" y="5643554"/>
            <a:ext cx="642942" cy="1214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42886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71472" y="5000636"/>
            <a:ext cx="842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n. implement; utensil; ware: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instruments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00042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華康標楷W5破音一" pitchFamily="66" charset="-120"/>
                <a:ea typeface="華康標楷W5破音一" pitchFamily="66" charset="-120"/>
              </a:rPr>
              <a:t>樂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器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n. musical instruments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6578" y="5643554"/>
            <a:ext cx="642942" cy="1214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034" y="1857364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0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電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器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n. electrical equipment </a:t>
            </a:r>
          </a:p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                      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[appliance]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8596" y="4929198"/>
            <a:ext cx="81820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機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器</a:t>
            </a:r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人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n. musical</a:t>
            </a:r>
            <a:r>
              <a:rPr lang="zh-TW" alt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instruments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472" y="3571876"/>
            <a:ext cx="77153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機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器  </a:t>
            </a:r>
            <a:r>
              <a:rPr lang="zh-TW" alt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  <a:r>
              <a:rPr lang="en-US" altLang="zh-TW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n.</a:t>
            </a:r>
            <a:r>
              <a:rPr lang="en-US" altLang="zh-TW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machine</a:t>
            </a:r>
            <a:endParaRPr lang="en-US" sz="3600" dirty="0">
              <a:solidFill>
                <a:prstClr val="black"/>
              </a:solidFill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免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費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n. free of charge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0364" y="2619386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免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1714488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miǎn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6578" y="5643554"/>
            <a:ext cx="642942" cy="1214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472" y="5000636"/>
            <a:ext cx="842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excuse sb. from </a:t>
            </a:r>
            <a:r>
              <a:rPr lang="en-US" altLang="zh-TW" sz="4400" dirty="0" err="1" smtClean="0">
                <a:latin typeface="華康標楷W5注音" pitchFamily="66" charset="-120"/>
                <a:ea typeface="華康標楷W5注音" pitchFamily="66" charset="-120"/>
              </a:rPr>
              <a:t>sth</a:t>
            </a:r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.; exempt from; dispense with: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錄</a:t>
            </a:r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取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n. enroll; recruit; enter; </a:t>
            </a:r>
          </a:p>
          <a:p>
            <a:r>
              <a:rPr lang="zh-TW" alt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                              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admit to: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00364" y="2619386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錄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1714488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lù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6578" y="5643554"/>
            <a:ext cx="642942" cy="1214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4143372" y="2643182"/>
            <a:ext cx="44291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彔</a:t>
            </a:r>
            <a:endParaRPr lang="en-US" sz="120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00042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錄</a:t>
            </a:r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音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</a:t>
            </a:r>
            <a:r>
              <a:rPr lang="en-US" altLang="zh-TW" sz="3600" dirty="0" err="1" smtClean="0">
                <a:latin typeface="Arial" pitchFamily="34" charset="0"/>
                <a:ea typeface="標楷體" pitchFamily="65" charset="-120"/>
                <a:cs typeface="Arial" pitchFamily="34" charset="0"/>
              </a:rPr>
              <a:t>v.;</a:t>
            </a:r>
            <a:r>
              <a:rPr lang="en-US" sz="3600" dirty="0" err="1" smtClean="0">
                <a:latin typeface="Arial" pitchFamily="34" charset="0"/>
                <a:ea typeface="標楷體" pitchFamily="65" charset="-120"/>
                <a:cs typeface="Arial" pitchFamily="34" charset="0"/>
              </a:rPr>
              <a:t>n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. sound record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86578" y="5643554"/>
            <a:ext cx="642942" cy="1214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034" y="1857364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錄</a:t>
            </a:r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像</a:t>
            </a:r>
            <a:r>
              <a:rPr lang="zh-TW" altLang="en-US" sz="3600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   </a:t>
            </a:r>
            <a:r>
              <a:rPr lang="en-US" altLang="zh-TW" sz="3600" dirty="0" err="1" smtClean="0">
                <a:latin typeface="Arial" pitchFamily="34" charset="0"/>
                <a:ea typeface="標楷體" pitchFamily="65" charset="-120"/>
                <a:cs typeface="Arial" pitchFamily="34" charset="0"/>
              </a:rPr>
              <a:t>v.;</a:t>
            </a:r>
            <a:r>
              <a:rPr lang="en-US" sz="3600" dirty="0" err="1" smtClean="0">
                <a:latin typeface="Arial" pitchFamily="34" charset="0"/>
                <a:ea typeface="標楷體" pitchFamily="65" charset="-120"/>
                <a:cs typeface="Arial" pitchFamily="34" charset="0"/>
              </a:rPr>
              <a:t>n</a:t>
            </a:r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. </a:t>
            </a:r>
            <a:r>
              <a:rPr lang="en-US" sz="3600" dirty="0" err="1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vedio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8596" y="4429132"/>
            <a:ext cx="81820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目</a:t>
            </a:r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錄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n. contents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472" y="3143248"/>
            <a:ext cx="77153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錄</a:t>
            </a:r>
            <a:r>
              <a:rPr lang="zh-TW" altLang="en-US" sz="6000" dirty="0" smtClean="0">
                <a:latin typeface="華康標楷W5注音" pitchFamily="66" charset="-120"/>
                <a:ea typeface="華康標楷W5注音" pitchFamily="66" charset="-120"/>
              </a:rPr>
              <a:t>影  </a:t>
            </a:r>
            <a:r>
              <a:rPr lang="en-US" altLang="zh-TW" sz="3600" dirty="0" err="1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v.;</a:t>
            </a:r>
            <a:r>
              <a:rPr lang="en-US" sz="3600" dirty="0" err="1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n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. </a:t>
            </a:r>
            <a:r>
              <a:rPr lang="en-US" sz="3600" dirty="0" err="1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vedio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標楷體" pitchFamily="65" charset="-120"/>
                <a:cs typeface="Arial" pitchFamily="34" charset="0"/>
              </a:rPr>
              <a:t> </a:t>
            </a:r>
          </a:p>
          <a:p>
            <a:endParaRPr lang="en-US" altLang="en-US" sz="6000" dirty="0" smtClean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三個人在太陽上面，猜一個字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三個人在天上，猜一個字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85723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春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228599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奏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000372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一隻狗有四個嘴巴，兩個在上兩個在下，猜一個字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421481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器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92919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「兔」字少一點，猜一個字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57150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免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571480"/>
            <a:ext cx="764386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突然，一隻大狗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很生氣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地跑進來，一口咬住小狗的繩子，就把牠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拖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出去了。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觀眾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都呆住了。那個人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嘆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了一口氣說：唉！那是小狗的媽媽，她不希望兒子當音樂家，她要兒子當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醫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生。校長笑了，他說：你告訴牠，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華康標楷W5注音" pitchFamily="66" charset="-120"/>
                <a:ea typeface="華康標楷W5注音" pitchFamily="66" charset="-120"/>
                <a:cs typeface="Times New Roman" pitchFamily="18" charset="0"/>
              </a:rPr>
              <a:t>演奏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樂器需要手腦並用，練習久了，手指會特別靈活。我們這裡出了好幾位外科醫生呢！那個人回家以後，他說服了狗媽媽。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 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第二天，狗媽媽歡歡喜喜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地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陪著兒子來報到了！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軍人有手，猜一個字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“local accent” 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，猜一個中國字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85723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揮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257174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響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42900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專人，猜一個字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414338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傳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07207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在布上面畫一個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X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57150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希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只有一隻弓，猜一個字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有金子的小山，猜一個字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9058" y="85723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彈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2571744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鋼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429000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小山右邊有刀子，猜一個字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414338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剛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072074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  <a:cs typeface="Arial" pitchFamily="34" charset="0"/>
              </a:rPr>
              <a:t>今天再多兩塊玉，猜一個字</a:t>
            </a:r>
            <a:endParaRPr lang="en-US" sz="3200" dirty="0" smtClean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57150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琴</a:t>
            </a:r>
            <a:endParaRPr lang="en-US" sz="32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0430" y="357166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免費軟件</a:t>
            </a:r>
            <a:endParaRPr lang="en-US" altLang="en-US" sz="40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571604" y="1285860"/>
            <a:ext cx="6786610" cy="26432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玉明電器行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各式各樣電器 應有盡有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500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元以上 免運費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可刷卡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86116" y="4429132"/>
            <a:ext cx="30718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錄取通知書</a:t>
            </a:r>
            <a:endParaRPr kumimoji="0" lang="zh-TW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7554" y="5715016"/>
            <a:ext cx="2698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Arial" pitchFamily="34" charset="0"/>
              </a:rPr>
              <a:t>一般牙科</a:t>
            </a:r>
            <a:endParaRPr lang="en-US" altLang="en-US" sz="4000" dirty="0" smtClean="0">
              <a:latin typeface="標楷體" pitchFamily="65" charset="-120"/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000372"/>
            <a:ext cx="8610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學生回答問題</a:t>
            </a:r>
            <a:endParaRPr lang="en-US" altLang="zh-TW" sz="2400" dirty="0" smtClean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為什麼小狗的媽媽要把小狗</a:t>
            </a:r>
            <a:r>
              <a:rPr lang="zh-TW" altLang="en-US" sz="2400" dirty="0" smtClean="0">
                <a:latin typeface="華康標楷W5注音" pitchFamily="66" charset="-120"/>
                <a:ea typeface="華康標楷W5注音" pitchFamily="66" charset="-120"/>
              </a:rPr>
              <a:t>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出去？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校長說</a:t>
            </a:r>
            <a:r>
              <a:rPr lang="zh-TW" altLang="en-US" sz="2400" dirty="0" smtClean="0">
                <a:latin typeface="華康標楷W5注音" pitchFamily="66" charset="-120"/>
                <a:ea typeface="華康標楷W5注音" pitchFamily="66" charset="-120"/>
              </a:rPr>
              <a:t>演奏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樂器有什麼好處？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最後小狗有沒有參加音樂營？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5852" y="214290"/>
            <a:ext cx="58913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400" spc="50" dirty="0" smtClean="0">
                <a:ln w="11430"/>
                <a:latin typeface="標楷體" pitchFamily="65" charset="-120"/>
                <a:ea typeface="標楷體" pitchFamily="65" charset="-120"/>
              </a:rPr>
              <a:t>媽媽不希望他當音樂家</a:t>
            </a:r>
            <a:endParaRPr lang="en-US" sz="4400" spc="50" dirty="0">
              <a:ln w="11430"/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交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響</a:t>
            </a:r>
            <a:r>
              <a:rPr lang="zh-TW" altLang="en-US" sz="7200" dirty="0" smtClean="0">
                <a:latin typeface="華康標楷W5破音一" pitchFamily="66" charset="-120"/>
                <a:ea typeface="華康標楷W5破音一" pitchFamily="66" charset="-120"/>
              </a:rPr>
              <a:t>樂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團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7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     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symphony orchestra; </a:t>
            </a:r>
            <a:endParaRPr lang="en-US" sz="3600" dirty="0">
              <a:latin typeface="Arial" pitchFamily="34" charset="0"/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1802" y="326232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想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2357430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>
                <a:solidFill>
                  <a:srgbClr val="FF0000"/>
                </a:solidFill>
              </a:rPr>
              <a:t>xiǎng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5643578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n. sound; noise 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7686" y="3619518"/>
            <a:ext cx="3357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鄉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音</a:t>
            </a:r>
            <a:endParaRPr lang="en-US" sz="120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19089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596" y="1214422"/>
            <a:ext cx="8143932" cy="218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鄉音</a:t>
            </a:r>
            <a:endParaRPr lang="en-US" altLang="zh-TW" sz="3200" dirty="0" smtClean="0">
              <a:latin typeface="華康標楷W5注音" pitchFamily="66" charset="-120"/>
              <a:ea typeface="華康標楷W5注音" pitchFamily="66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accent of one's native place; local accent: </a:t>
            </a:r>
          </a:p>
          <a:p>
            <a:pPr>
              <a:lnSpc>
                <a:spcPct val="150000"/>
              </a:lnSpc>
            </a:pP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他說話帶有很重的鄉音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0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響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n. sound; noise  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071678"/>
            <a:ext cx="6215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響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v. make a sound  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128586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這裡安靜到聽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不見一點兒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響聲。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72" y="3357562"/>
            <a:ext cx="74959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電話鈴響了。 </a:t>
            </a:r>
            <a:r>
              <a:rPr lang="en-US" sz="3200" dirty="0" smtClean="0">
                <a:latin typeface="華康標楷W5注音" pitchFamily="66" charset="-120"/>
                <a:ea typeface="華康標楷W5注音" pitchFamily="66" charset="-120"/>
              </a:rPr>
              <a:t>The telephone rang.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4143380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響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adj. noisy; loud: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472" y="5500702"/>
            <a:ext cx="59939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收音機開</a:t>
            </a:r>
            <a:r>
              <a:rPr lang="zh-TW" altLang="en-US" sz="3200" dirty="0" smtClean="0">
                <a:latin typeface="華康標楷W5破音一" pitchFamily="66" charset="-120"/>
                <a:ea typeface="華康標楷W5破音一" pitchFamily="66" charset="-120"/>
              </a:rPr>
              <a:t>得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太響了。 </a:t>
            </a:r>
            <a:endParaRPr lang="en-US" altLang="zh-TW" sz="3200" dirty="0" smtClean="0">
              <a:latin typeface="華康標楷W5注音" pitchFamily="66" charset="-120"/>
              <a:ea typeface="華康標楷W5注音" pitchFamily="66" charset="-120"/>
            </a:endParaRPr>
          </a:p>
          <a:p>
            <a:r>
              <a:rPr lang="en-US" sz="3200" dirty="0" smtClean="0"/>
              <a:t>The radio is too loud [noisy].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00364" y="1071546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團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0"/>
            <a:ext cx="1714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/>
              <a:t>tuán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571876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latin typeface="華康標楷W5注音" pitchFamily="66" charset="-120"/>
                <a:ea typeface="華康標楷W5注音" pitchFamily="66" charset="-120"/>
              </a:rPr>
              <a:t>n. group  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3372" y="1214446"/>
            <a:ext cx="4429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團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專</a:t>
            </a:r>
            <a:endParaRPr lang="en-US" sz="120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857760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社團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4643438" y="1785926"/>
            <a:ext cx="714380" cy="9286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86182" y="3643314"/>
            <a:ext cx="5072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n. shape like a ball  </a:t>
            </a:r>
            <a:endParaRPr lang="en-US" sz="44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1934" y="4786322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飯團</a:t>
            </a:r>
            <a:endParaRPr lang="en-US" sz="44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1928802"/>
            <a:ext cx="1928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>
                <a:latin typeface="標楷體" pitchFamily="65" charset="-120"/>
                <a:ea typeface="標楷體" pitchFamily="65" charset="-120"/>
              </a:rPr>
              <a:t>專</a:t>
            </a:r>
            <a:endParaRPr lang="en-US" sz="15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6446" y="1928802"/>
            <a:ext cx="1928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>
                <a:latin typeface="標楷體" pitchFamily="65" charset="-120"/>
                <a:ea typeface="標楷體" pitchFamily="65" charset="-120"/>
              </a:rPr>
              <a:t>傳</a:t>
            </a:r>
            <a:endParaRPr lang="en-US" sz="15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857364"/>
            <a:ext cx="1928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0" dirty="0" smtClean="0">
                <a:latin typeface="標楷體" pitchFamily="65" charset="-120"/>
                <a:ea typeface="標楷體" pitchFamily="65" charset="-120"/>
              </a:rPr>
              <a:t>團</a:t>
            </a:r>
            <a:endParaRPr lang="en-US" sz="15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 smtClean="0">
                <a:latin typeface="華康標楷W5注音" pitchFamily="66" charset="-120"/>
                <a:ea typeface="華康標楷W5注音" pitchFamily="66" charset="-120"/>
              </a:rPr>
              <a:t>指</a:t>
            </a:r>
            <a:r>
              <a:rPr lang="zh-TW" altLang="en-US" sz="72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揮 </a:t>
            </a:r>
            <a:r>
              <a:rPr lang="en-US" altLang="zh-TW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v. to conduct; to direct</a:t>
            </a:r>
          </a:p>
          <a:p>
            <a:r>
              <a:rPr lang="en-US" sz="3600" dirty="0" smtClean="0">
                <a:latin typeface="Arial" pitchFamily="34" charset="0"/>
                <a:ea typeface="標楷體" pitchFamily="65" charset="-120"/>
                <a:cs typeface="Arial" pitchFamily="34" charset="0"/>
              </a:rPr>
              <a:t>                        n. a conductor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326232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華康窄注音(標楷W5)" pitchFamily="66" charset="-120"/>
                <a:ea typeface="華康窄注音(標楷W5)" pitchFamily="66" charset="-120"/>
              </a:rPr>
              <a:t>灰</a:t>
            </a:r>
            <a:endParaRPr lang="en-US" sz="9600" dirty="0">
              <a:solidFill>
                <a:srgbClr val="FF0000"/>
              </a:solidFill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2357430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/>
              <a:t>huī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4357686" y="3619518"/>
            <a:ext cx="3357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揮</a:t>
            </a:r>
            <a:r>
              <a:rPr lang="en-US" altLang="zh-TW" sz="9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9600" dirty="0" smtClean="0">
                <a:latin typeface="標楷體" pitchFamily="65" charset="-120"/>
                <a:ea typeface="標楷體" pitchFamily="65" charset="-120"/>
              </a:rPr>
              <a:t>軍</a:t>
            </a:r>
            <a:endParaRPr lang="en-US" sz="12000" dirty="0">
              <a:solidFill>
                <a:srgbClr val="FF0000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29190" y="3857628"/>
            <a:ext cx="642942" cy="12144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1468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1054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NCACLS</dc:creator>
  <cp:lastModifiedBy>IrvineAcademy</cp:lastModifiedBy>
  <cp:revision>195</cp:revision>
  <dcterms:created xsi:type="dcterms:W3CDTF">2009-09-04T18:49:24Z</dcterms:created>
  <dcterms:modified xsi:type="dcterms:W3CDTF">2011-08-13T04:01:01Z</dcterms:modified>
</cp:coreProperties>
</file>