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4"/>
  </p:notesMasterIdLst>
  <p:sldIdLst>
    <p:sldId id="322" r:id="rId2"/>
    <p:sldId id="362" r:id="rId3"/>
    <p:sldId id="360" r:id="rId4"/>
    <p:sldId id="369" r:id="rId5"/>
    <p:sldId id="370" r:id="rId6"/>
    <p:sldId id="371" r:id="rId7"/>
    <p:sldId id="377" r:id="rId8"/>
    <p:sldId id="358" r:id="rId9"/>
    <p:sldId id="259" r:id="rId10"/>
    <p:sldId id="376" r:id="rId11"/>
    <p:sldId id="363" r:id="rId12"/>
    <p:sldId id="365" r:id="rId13"/>
    <p:sldId id="364" r:id="rId14"/>
    <p:sldId id="326" r:id="rId15"/>
    <p:sldId id="374" r:id="rId16"/>
    <p:sldId id="380" r:id="rId17"/>
    <p:sldId id="379" r:id="rId18"/>
    <p:sldId id="372" r:id="rId19"/>
    <p:sldId id="373" r:id="rId20"/>
    <p:sldId id="353" r:id="rId21"/>
    <p:sldId id="368" r:id="rId22"/>
    <p:sldId id="3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8" autoAdjust="0"/>
    <p:restoredTop sz="94714" autoAdjust="0"/>
  </p:normalViewPr>
  <p:slideViewPr>
    <p:cSldViewPr>
      <p:cViewPr varScale="1">
        <p:scale>
          <a:sx n="69" d="100"/>
          <a:sy n="69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F5A09-78D3-4478-92E5-07CA126BC3B8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FA5C7-60CD-4145-BB94-9DE1A6966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E313C-41CF-4F20-9FA1-1783757338BD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6CC0-54BD-48D9-A761-5C99F03DD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images.google.com.tw/imgres?imgurl=http://www.jay21.com/uploads/allimg/100204/2-100204092232.jpg&amp;imgrefurl=http://pic.jay21.com/2010/0204/222.html&amp;usg=__qXEtlcvngOMt2MrwbOuK_1OBhY0=&amp;h=550&amp;w=366&amp;sz=40&amp;hl=zh-TW&amp;start=7&amp;sig2=4SwYR5-OZQlCYWoaZcgzIg&amp;um=1&amp;itbs=1&amp;tbnid=YBe5wp5-bf8rVM:&amp;tbnh=133&amp;tbnw=89&amp;prev=/images?q=%E5%91%A8%E6%9D%B0%E5%80%AB&amp;um=1&amp;hl=zh-TW&amp;sa=N&amp;rlz=1T4SKPB_enUS330US334&amp;tbs=isch:1&amp;ei=3ASkS8e_OqjutAPi9eS8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.tw/imgres?imgurl=http://1.bp.blogspot.com/_BOf1X6kiYdA/R_Hizd-wQVI/AAAAAAAAARk/0ZlPDo0BTTo/S1600-R/disngruppe4_gif.gif&amp;imgrefurl=http://babiezidane.blogspot.com/2008/06/babie-flash.html&amp;usg=__oF5C2O7hLIK2Za24oO6b4icqb5M=&amp;h=200&amp;w=238&amp;sz=22&amp;hl=zh-TW&amp;start=11&amp;sig2=_fyFCULs5278K-jpC8BEDg&amp;um=1&amp;itbs=1&amp;tbnid=Zb0o2Q5qL8VtyM:&amp;tbnh=92&amp;tbnw=109&amp;prev=/images?q=weeni+pooh&amp;um=1&amp;hl=zh-TW&amp;rlz=1T4SKPB_enUS330US334&amp;tbs=isch:1&amp;ei=dAWkS8_YOZ7AswPf0vXfAw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images.google.com.tw/imgres?imgurl=http://shop1700.ecnow.tw/pictures/productsimg/small/9738.jpg&amp;imgrefurl=http://shop1700.ecnow.tw/&amp;usg=__1VSbgkYDWw80AWRQDi2j2N185zY=&amp;h=295&amp;w=399&amp;sz=42&amp;hl=zh-TW&amp;start=22&amp;sig2=Z8Ouv8nZwunz9YZsaRl35A&amp;um=1&amp;itbs=1&amp;tbnid=2XwTKLEsU58p5M:&amp;tbnh=92&amp;tbnw=124&amp;prev=/images?q=%E7%8E%A9%E5%81%B6&amp;start=21&amp;um=1&amp;hl=zh-TW&amp;sa=N&amp;rlz=1T4SKPB_enUS330US334&amp;ndsp=21&amp;tbs=isch:1&amp;ei=RwWkS8PlBaj6tAPRjOQ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tw/imgres?imgurl=http://www.istockphoto.com/file_thumbview_approve/5691296/2/istockphoto_5691296-colorful-floral-shopping-background.jpg&amp;imgrefurl=http://www.istockphoto.com/stock-illustration-5691296-colorful-floral-shopping-background.php&amp;usg=__NMpBGtaTGIaD7LDNrIQ9y_FWXvM=&amp;h=380&amp;w=380&amp;sz=86&amp;hl=zh-TW&amp;start=15&amp;sig2=ga--XOaFwAPnxK1uwub0bg&amp;um=1&amp;itbs=1&amp;tbnid=qXpeooDANyBBOM:&amp;tbnh=123&amp;tbnw=123&amp;prev=/images?q=colorful&amp;um=1&amp;hl=zh-TW&amp;rlz=1T4SKPB_enUS330US334&amp;tbs=isch:1&amp;ei=FBakS8OUOpv2-AbL-enGAQ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images.google.com.tw/imgres?imgurl=http://assets.kaboose.com/media/00/00/09/79/164762aeb1fbb01fca3d7409c5a1434464ca6cb7/476x357/rotator-Pasta-Dinner_476x357.jpg&amp;imgrefurl=http://recipes.slides.kaboose.com/126-easy-dinners-15-minutes-or-less/4&amp;usg=__dUApy1GTp2tz6fDs1X5dETk9iUY=&amp;h=357&amp;w=475&amp;sz=36&amp;hl=zh-TW&amp;start=94&amp;sig2=HG5Hq9bP65o0MWDBk9hojg&amp;um=1&amp;itbs=1&amp;tbnid=9lo4XnnPvFoKkM:&amp;tbnh=97&amp;tbnw=129&amp;prev=/images?q=dinner&amp;start=84&amp;um=1&amp;hl=zh-TW&amp;sa=N&amp;rlz=1T4SKPB_enUS330US334&amp;ndsp=21&amp;tbs=isch:1&amp;ei=IBWkS8fLCp7AswPf0vXfA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.tw/imgres?imgurl=http://www.ekoooo.com/uploads/allimg/0810023/2008102015492675077801.jpg&amp;imgrefurl=http://www.ekoooo.com/html/sucai/tuanhuawen/200810/20-7454.html&amp;usg=__6vy7A40LvDocngMj5gZ-5dr5BVE=&amp;h=402&amp;w=300&amp;sz=35&amp;hl=zh-TW&amp;start=5&amp;sig2=mZwfPKRcY9jyhCK9W5E1kQ&amp;um=1&amp;itbs=1&amp;tbnid=B3-kw1x9iH52vM:&amp;tbnh=124&amp;tbnw=93&amp;prev=/images?q=%E9%BB%91%E7%99%BD&amp;um=1&amp;hl=zh-TW&amp;sa=N&amp;rlz=1T4SKPB_enUS330US334&amp;tbs=isch:1&amp;ei=-BWkS-m0Mpb4-Qa1s5THAQ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images.google.com.tw/imgres?imgurl=http://emumu.com/wp-content/uploads/2008/02/dinner1.jpg&amp;imgrefurl=http://emumu.com/2008/02/10/chinese-new-year-dinner-02092008/&amp;usg=__U5BgbKfsldrWl30P5Y3UtGgEGp0=&amp;h=768&amp;w=1024&amp;sz=233&amp;hl=zh-TW&amp;start=5&amp;sig2=qoQPw994ZptTms0oAOAH8w&amp;um=1&amp;itbs=1&amp;tbnid=e40pv22KMl8M5M:&amp;tbnh=113&amp;tbnw=150&amp;prev=/images?q=dinner&amp;um=1&amp;hl=zh-TW&amp;sa=N&amp;rlz=1T4SKPB_enUS330US334&amp;ndsp=21&amp;tbs=isch:1&amp;ei=bhWkS4THMYW0tAOU__G8BA" TargetMode="External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0"/>
            <a:ext cx="71737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美洲華語第六冊第七課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0100" y="2571744"/>
            <a:ext cx="7786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學生最喜歡的米夫子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www.cartoonstock.com/lowres/ato0034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571480"/>
            <a:ext cx="4286280" cy="527542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500958" y="1142984"/>
            <a:ext cx="10715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迷路</a:t>
            </a:r>
            <a:r>
              <a:rPr lang="en-US" sz="40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42910" y="3714752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42910" y="3500438"/>
            <a:ext cx="5032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利用</a:t>
            </a:r>
            <a:r>
              <a:rPr lang="en-US" altLang="zh-TW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迷</a:t>
            </a:r>
            <a:r>
              <a:rPr lang="en-US" altLang="zh-TW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”(V. N.)</a:t>
            </a:r>
            <a:r>
              <a:rPr lang="zh-TW" altLang="en-US" sz="36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endParaRPr lang="en-US" altLang="en-US" sz="36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85728"/>
            <a:ext cx="9358346" cy="27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52632" y="1081070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富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1071546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smtClean="0">
                <a:latin typeface="標楷體" pitchFamily="65" charset="-120"/>
                <a:ea typeface="標楷體" pitchFamily="65" charset="-120"/>
              </a:rPr>
              <a:t>家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5508" y="1223946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smtClean="0">
                <a:latin typeface="標楷體" pitchFamily="65" charset="-120"/>
                <a:ea typeface="標楷體" pitchFamily="65" charset="-120"/>
              </a:rPr>
              <a:t>定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5984" y="1214422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安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8384" y="1366822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完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28860" y="1357298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客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1260" y="1509698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寒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71736" y="1500174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容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24136" y="1652574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寫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428604"/>
            <a:ext cx="285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豐富</a:t>
            </a: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3504" y="428604"/>
            <a:ext cx="3500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內容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2000240"/>
            <a:ext cx="27146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家人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29256" y="1928802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寒假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00694" y="5357826"/>
            <a:ext cx="32624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不客氣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472" y="5286388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平安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3786190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一定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00694" y="3500438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寫字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8926" y="2699800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偶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1556792"/>
            <a:ext cx="9909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/>
              <a:t>ǒu</a:t>
            </a:r>
            <a:r>
              <a:rPr lang="en-US" sz="4800" dirty="0" smtClean="0"/>
              <a:t> 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1985420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華康標楷W5注音" pitchFamily="66" charset="-120"/>
                <a:ea typeface="華康標楷W5注音" pitchFamily="66" charset="-120"/>
              </a:rPr>
              <a:t>人部</a:t>
            </a:r>
            <a:endParaRPr lang="en-US" sz="6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188640"/>
            <a:ext cx="24482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偶</a:t>
            </a:r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像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7620" y="3271304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禺</a:t>
            </a:r>
            <a:endParaRPr lang="en-US" sz="6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034" y="607220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從人</a:t>
            </a:r>
            <a:r>
              <a:rPr lang="zh-TW" altLang="en-US" dirty="0" smtClean="0">
                <a:latin typeface="華康標楷W5破音一" pitchFamily="66" charset="-120"/>
                <a:ea typeface="華康標楷W5破音一" pitchFamily="66" charset="-120"/>
              </a:rPr>
              <a:t>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聲</a:t>
            </a:r>
            <a:r>
              <a:rPr lang="zh-TW" altLang="en-US" dirty="0" smtClean="0">
                <a:latin typeface="華康標楷W5破音一" pitchFamily="66" charset="-120"/>
                <a:ea typeface="華康標楷W5破音一" pitchFamily="66" charset="-120"/>
              </a:rPr>
              <a:t>禺</a:t>
            </a:r>
            <a:r>
              <a:rPr lang="zh-TW" altLang="en-US" dirty="0" smtClean="0">
                <a:latin typeface="華康標楷W5注音" pitchFamily="66" charset="-120"/>
                <a:ea typeface="華康標楷W5注音" pitchFamily="66" charset="-120"/>
              </a:rPr>
              <a:t>是一種似人的猴屬 故木製人形的器物就叫偶</a:t>
            </a:r>
            <a:endParaRPr lang="en-US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56924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5786" y="4500570"/>
            <a:ext cx="22860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偶像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image; idol: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0430" y="4643446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玩偶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doll; toy figurine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00794" y="4929198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偶</a:t>
            </a:r>
            <a:r>
              <a:rPr lang="zh-TW" altLang="en-US" sz="3600" dirty="0" smtClean="0">
                <a:latin typeface="華康標楷W5破音一" pitchFamily="66" charset="-120"/>
                <a:ea typeface="華康標楷W5破音一" pitchFamily="66" charset="-120"/>
              </a:rPr>
              <a:t>數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even number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11266" name="Picture 2" descr="http://t1.gstatic.com/images?q=tbn:YBe5wp5-bf8rVM:http://www.jay21.com/uploads/allimg/100204/2-10020409223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2357454" cy="3522940"/>
          </a:xfrm>
          <a:prstGeom prst="rect">
            <a:avLst/>
          </a:prstGeom>
          <a:noFill/>
        </p:spPr>
      </p:pic>
      <p:pic>
        <p:nvPicPr>
          <p:cNvPr id="11268" name="Picture 4" descr="http://t3.gstatic.com/images?q=tbn:2XwTKLEsU58p5M:http://shop1700.ecnow.tw/pictures/productsimg/small/973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1857364"/>
            <a:ext cx="2503436" cy="1857388"/>
          </a:xfrm>
          <a:prstGeom prst="rect">
            <a:avLst/>
          </a:prstGeom>
          <a:noFill/>
        </p:spPr>
      </p:pic>
      <p:pic>
        <p:nvPicPr>
          <p:cNvPr id="11272" name="Picture 8" descr="http://t0.gstatic.com/images?q=tbn:Zb0o2Q5qL8VtyM:http://1.bp.blogspot.com/_BOf1X6kiYdA/R_Hizd-wQVI/AAAAAAAAARk/0ZlPDo0BTTo/S1600-R/disngruppe4_gif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187419"/>
            <a:ext cx="1893884" cy="159850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357950" y="3143248"/>
            <a:ext cx="2786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 smtClean="0"/>
              <a:t>2,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4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6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,8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10</a:t>
            </a:r>
            <a:r>
              <a:rPr lang="zh-TW" altLang="en-US" sz="6000" dirty="0" smtClean="0"/>
              <a:t> 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6357950" y="0"/>
            <a:ext cx="27860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 smtClean="0"/>
              <a:t>1,3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,5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,7</a:t>
            </a:r>
            <a:r>
              <a:rPr lang="zh-TW" altLang="en-US" sz="6000" dirty="0" smtClean="0"/>
              <a:t> </a:t>
            </a:r>
            <a:r>
              <a:rPr lang="en-US" altLang="zh-TW" sz="6000" dirty="0" smtClean="0"/>
              <a:t>,9</a:t>
            </a:r>
            <a:r>
              <a:rPr lang="zh-TW" altLang="en-US" sz="6000" dirty="0" smtClean="0"/>
              <a:t> </a:t>
            </a:r>
            <a:endParaRPr lang="en-US" sz="6000" dirty="0"/>
          </a:p>
        </p:txBody>
      </p:sp>
      <p:sp>
        <p:nvSpPr>
          <p:cNvPr id="19" name="Rectangle 18"/>
          <p:cNvSpPr/>
          <p:nvPr/>
        </p:nvSpPr>
        <p:spPr>
          <a:xfrm>
            <a:off x="6500794" y="1714488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單數</a:t>
            </a:r>
            <a:r>
              <a:rPr lang="en-US" altLang="zh-TW" sz="3600" dirty="0" smtClean="0">
                <a:latin typeface="華康標楷W5注音" pitchFamily="66" charset="-120"/>
                <a:ea typeface="華康標楷W5注音" pitchFamily="66" charset="-120"/>
              </a:rPr>
              <a:t>odd  number</a:t>
            </a:r>
            <a:endParaRPr lang="en-US" sz="36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6" grpId="0"/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52632" y="1081070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遇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1071546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萬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5508" y="1223946"/>
            <a:ext cx="43577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0" dirty="0" smtClean="0">
                <a:latin typeface="標楷體" pitchFamily="65" charset="-120"/>
                <a:ea typeface="標楷體" pitchFamily="65" charset="-120"/>
              </a:rPr>
              <a:t>偶</a:t>
            </a:r>
            <a:endParaRPr lang="en-US" altLang="zh-TW" sz="30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8" grpId="0"/>
      <p:bldP spid="18" grpId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428604"/>
            <a:ext cx="285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 smtClean="0">
                <a:latin typeface="標楷體" pitchFamily="65" charset="-120"/>
                <a:ea typeface="標楷體" pitchFamily="65" charset="-120"/>
              </a:rPr>
              <a:t>偶像</a:t>
            </a:r>
            <a:endParaRPr lang="en-US" altLang="zh-TW" sz="8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2000240"/>
            <a:ext cx="27146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遇到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3786190"/>
            <a:ext cx="223651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80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一萬</a:t>
            </a:r>
            <a:endParaRPr lang="en-US" altLang="zh-TW" sz="80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8926" y="2153785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才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1010777"/>
            <a:ext cx="10147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/>
              <a:t>cái</a:t>
            </a:r>
            <a:r>
              <a:rPr lang="en-US" sz="4800" dirty="0" smtClean="0"/>
              <a:t> 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8" y="191683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木部</a:t>
            </a:r>
            <a:endParaRPr lang="en-US" sz="5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224" y="4868429"/>
            <a:ext cx="45005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材料 </a:t>
            </a: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:</a:t>
            </a:r>
          </a:p>
          <a:p>
            <a:r>
              <a:rPr lang="zh-TW" altLang="en-US" sz="2400" dirty="0" smtClean="0">
                <a:latin typeface="華康標楷W5注音" pitchFamily="66" charset="-120"/>
                <a:ea typeface="華康標楷W5注音" pitchFamily="66" charset="-120"/>
              </a:rPr>
              <a:t>構成文章內容的事物</a:t>
            </a:r>
            <a:endParaRPr lang="en-US" sz="2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3928" y="2924944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木</a:t>
            </a:r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才</a:t>
            </a:r>
            <a:endParaRPr lang="en-US" sz="6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31840" y="6165304"/>
            <a:ext cx="571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從木才聲才指有為堪用的人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勁直有為堪用的木頭為材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10909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928662" y="5868561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木材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0694" y="4868429"/>
            <a:ext cx="3429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資料</a:t>
            </a:r>
            <a:r>
              <a:rPr lang="en-US" altLang="zh-TW" sz="3200" dirty="0" smtClean="0">
                <a:latin typeface="華康標楷W5注音" pitchFamily="66" charset="-120"/>
                <a:ea typeface="華康標楷W5注音" pitchFamily="66" charset="-120"/>
              </a:rPr>
              <a:t>:</a:t>
            </a:r>
          </a:p>
          <a:p>
            <a:r>
              <a:rPr lang="zh-TW" altLang="en-US" sz="2800" dirty="0" smtClean="0">
                <a:latin typeface="華康標楷W5注音" pitchFamily="66" charset="-120"/>
                <a:ea typeface="華康標楷W5注音" pitchFamily="66" charset="-120"/>
              </a:rPr>
              <a:t>整理過的材料</a:t>
            </a:r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0"/>
            <a:ext cx="4500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latin typeface="華康標楷W5注音" pitchFamily="66" charset="-120"/>
                <a:ea typeface="華康標楷W5注音" pitchFamily="66" charset="-120"/>
              </a:rPr>
              <a:t>因</a:t>
            </a:r>
            <a:r>
              <a:rPr lang="zh-TW" altLang="en-US" sz="48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材</a:t>
            </a:r>
            <a:r>
              <a:rPr lang="zh-TW" altLang="en-US" sz="4800" dirty="0" smtClean="0">
                <a:latin typeface="華康標楷W5注音" pitchFamily="66" charset="-120"/>
                <a:ea typeface="華康標楷W5注音" pitchFamily="66" charset="-120"/>
              </a:rPr>
              <a:t>施教 </a:t>
            </a:r>
            <a:endParaRPr lang="en-US" altLang="zh-TW" sz="4800" dirty="0" smtClean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27784" y="1340768"/>
            <a:ext cx="2716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latin typeface="DFKai-SB" pitchFamily="65" charset="-120"/>
                <a:ea typeface="DFKai-SB" pitchFamily="65" charset="-120"/>
              </a:rPr>
              <a:t>因材施教</a:t>
            </a:r>
            <a:r>
              <a:rPr lang="zh-TW" altLang="en-US" sz="48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  <a:endParaRPr lang="en-US" altLang="zh-TW" sz="4800" dirty="0" smtClean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7584" y="4149080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 smtClean="0">
                <a:latin typeface="華康標楷W5注音" pitchFamily="66" charset="-120"/>
                <a:ea typeface="華康標楷W5注音" pitchFamily="66" charset="-120"/>
              </a:rPr>
              <a:t>才能</a:t>
            </a:r>
            <a:r>
              <a:rPr lang="en-US" altLang="zh-TW" sz="4800" dirty="0" smtClean="0">
                <a:latin typeface="華康標楷W5注音" pitchFamily="66" charset="-120"/>
                <a:ea typeface="華康標楷W5注音" pitchFamily="66" charset="-120"/>
              </a:rPr>
              <a:t>, </a:t>
            </a:r>
            <a:r>
              <a:rPr lang="zh-TW" altLang="en-US" sz="4800" dirty="0" smtClean="0">
                <a:latin typeface="華康標楷W5注音" pitchFamily="66" charset="-120"/>
                <a:ea typeface="華康標楷W5注音" pitchFamily="66" charset="-120"/>
              </a:rPr>
              <a:t>資質</a:t>
            </a:r>
            <a:endParaRPr lang="en-US" sz="4800" dirty="0">
              <a:latin typeface="華康標楷W5注音" pitchFamily="66" charset="-120"/>
              <a:ea typeface="華康標楷W5注音" pitchFamily="66" charset="-12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2061410" y="2638052"/>
            <a:ext cx="2005394" cy="872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427984" y="2204864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24128" y="4149080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8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給</a:t>
            </a:r>
            <a:r>
              <a:rPr lang="en-US" altLang="zh-TW" sz="48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,</a:t>
            </a:r>
            <a:r>
              <a:rPr lang="zh-TW" altLang="en-US" sz="48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施加</a:t>
            </a:r>
            <a:endParaRPr lang="en-US" sz="48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636912"/>
            <a:ext cx="2160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smtClean="0">
                <a:latin typeface="華康標楷W5注音" pitchFamily="66" charset="-120"/>
                <a:ea typeface="華康標楷W5注音" pitchFamily="66" charset="-120"/>
              </a:rPr>
              <a:t>根據</a:t>
            </a:r>
            <a:endParaRPr lang="en-US" sz="4800" dirty="0">
              <a:latin typeface="華康標楷W5注音" pitchFamily="66" charset="-120"/>
              <a:ea typeface="華康標楷W5注音" pitchFamily="66" charset="-120"/>
            </a:endParaRPr>
          </a:p>
        </p:txBody>
      </p:sp>
      <p:cxnSp>
        <p:nvCxnSpPr>
          <p:cNvPr id="14" name="Straight Arrow Connector 13"/>
          <p:cNvCxnSpPr>
            <a:stCxn id="8" idx="1"/>
          </p:cNvCxnSpPr>
          <p:nvPr/>
        </p:nvCxnSpPr>
        <p:spPr>
          <a:xfrm rot="10800000" flipV="1">
            <a:off x="1331640" y="1756266"/>
            <a:ext cx="1296144" cy="952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732240" y="2564904"/>
            <a:ext cx="2052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8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教育</a:t>
            </a:r>
            <a:endParaRPr lang="en-US" sz="48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364088" y="1916832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699792" y="1196752"/>
            <a:ext cx="648072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47864" y="1196752"/>
            <a:ext cx="648072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95936" y="1196752"/>
            <a:ext cx="648072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44008" y="1268760"/>
            <a:ext cx="648072" cy="1080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9" grpId="0"/>
      <p:bldP spid="12" grpId="0"/>
      <p:bldP spid="17" grpId="0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8476901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8926" y="2863035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詩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1720027"/>
            <a:ext cx="10294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/>
              <a:t>shī</a:t>
            </a:r>
            <a:r>
              <a:rPr lang="en-US" sz="4800" dirty="0" smtClean="0"/>
              <a:t> 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1720027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latin typeface="華康標楷W5注音" pitchFamily="66" charset="-120"/>
                <a:ea typeface="華康標楷W5注音" pitchFamily="66" charset="-120"/>
              </a:rPr>
              <a:t>方部</a:t>
            </a:r>
            <a:endParaRPr lang="en-US" sz="6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472" y="5220489"/>
            <a:ext cx="5153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32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exert; impose; give; hand out</a:t>
            </a:r>
            <a:endParaRPr lang="en-US" sz="32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5536" y="332656"/>
            <a:ext cx="38576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8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因材</a:t>
            </a:r>
            <a:r>
              <a:rPr lang="zh-TW" altLang="en-US" sz="4800" dirty="0" smtClean="0">
                <a:solidFill>
                  <a:srgbClr val="FF0000"/>
                </a:solidFill>
                <a:latin typeface="華康標楷W5注音" pitchFamily="66" charset="-120"/>
                <a:ea typeface="華康標楷W5注音" pitchFamily="66" charset="-120"/>
              </a:rPr>
              <a:t>施</a:t>
            </a:r>
            <a:r>
              <a:rPr lang="zh-TW" altLang="en-US" sz="48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教</a:t>
            </a:r>
            <a:endParaRPr lang="en-US" sz="48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648721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ypaper.pchome.com.tw/show/article/erato/A12377343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785794"/>
            <a:ext cx="3486154" cy="5263409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rot="10800000">
            <a:off x="2214546" y="2500306"/>
            <a:ext cx="178595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1538" y="1428736"/>
            <a:ext cx="10715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華康標楷W5注音" pitchFamily="66" charset="-120"/>
                <a:ea typeface="華康標楷W5注音" pitchFamily="66" charset="-120"/>
              </a:rPr>
              <a:t>前有施工</a:t>
            </a:r>
            <a:endParaRPr lang="en-US" sz="40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857232"/>
            <a:ext cx="3357586" cy="14465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地鐵施工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車輛請改道</a:t>
            </a:r>
            <a:endParaRPr lang="en-US" sz="4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872631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259" y="928670"/>
            <a:ext cx="8662637" cy="41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333" y="857232"/>
            <a:ext cx="862933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71802" y="1357298"/>
            <a:ext cx="7143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風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8662" y="357167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/>
              <a:t>fēng</a:t>
            </a:r>
            <a:endParaRPr lang="en-US" sz="4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14348" y="350043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豆部</a:t>
            </a:r>
            <a:endParaRPr lang="en-US" sz="5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2910" y="3714752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00010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7358082" y="1428736"/>
            <a:ext cx="7143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副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14942" y="3500438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宀部</a:t>
            </a:r>
            <a:endParaRPr lang="en-US" sz="5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34" y="607220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合體象形從豆為盛物器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上象盛物厚滿形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故物之豐滿者稱豐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一種像豆而盤較低淺的盛酒器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4857760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豐富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4797152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dirty="0" smtClean="0">
                <a:latin typeface="華康標楷W5注音" pitchFamily="66" charset="-120"/>
                <a:ea typeface="華康標楷W5注音" pitchFamily="66" charset="-120"/>
              </a:rPr>
              <a:t>富人</a:t>
            </a:r>
            <a:endParaRPr lang="en-US" sz="44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43570" y="214290"/>
            <a:ext cx="6110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prstClr val="black"/>
                </a:solidFill>
              </a:rPr>
              <a:t>fù</a:t>
            </a:r>
            <a:endParaRPr lang="en-US" dirty="0"/>
          </a:p>
        </p:txBody>
      </p:sp>
      <p:pic>
        <p:nvPicPr>
          <p:cNvPr id="17409" name="Picture 1" descr="http://xh.5156edu.com/hzimages/jf/jf18437ahc8038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581128"/>
            <a:ext cx="1143000" cy="1143000"/>
          </a:xfrm>
          <a:prstGeom prst="rect">
            <a:avLst/>
          </a:prstGeom>
          <a:noFill/>
        </p:spPr>
      </p:pic>
      <p:pic>
        <p:nvPicPr>
          <p:cNvPr id="17410" name="Picture 2" descr="http://xh.5156edu.com/hzimages/xz/xz18437agc86547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4581128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t0.gstatic.com/images?q=tbn:9lo4XnnPvFoKkM:http://assets.kaboose.com/media/00/00/09/79/164762aeb1fbb01fca3d7409c5a1434464ca6cb7/476x357/rotator-Pasta-Dinner_476x35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928670"/>
            <a:ext cx="2280123" cy="1714512"/>
          </a:xfrm>
          <a:prstGeom prst="rect">
            <a:avLst/>
          </a:prstGeom>
          <a:noFill/>
        </p:spPr>
      </p:pic>
      <p:pic>
        <p:nvPicPr>
          <p:cNvPr id="37892" name="Picture 4" descr="http://t1.gstatic.com/images?q=tbn:e40pv22KMl8M5M:http://emumu.com/wp-content/uploads/2008/02/dinner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357562"/>
            <a:ext cx="3034532" cy="2286016"/>
          </a:xfrm>
          <a:prstGeom prst="rect">
            <a:avLst/>
          </a:prstGeom>
          <a:noFill/>
        </p:spPr>
      </p:pic>
      <p:pic>
        <p:nvPicPr>
          <p:cNvPr id="37896" name="Picture 8" descr="http://t0.gstatic.com/images?q=tbn:B3-kw1x9iH52vM:http://www.ekoooo.com/uploads/allimg/0810023/20081020154926750778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1000108"/>
            <a:ext cx="1643074" cy="2190767"/>
          </a:xfrm>
          <a:prstGeom prst="rect">
            <a:avLst/>
          </a:prstGeom>
          <a:noFill/>
        </p:spPr>
      </p:pic>
      <p:pic>
        <p:nvPicPr>
          <p:cNvPr id="37898" name="Picture 10" descr="http://t2.gstatic.com/images?q=tbn:qXpeooDANyBBOM:http://www.istockphoto.com/file_thumbview_approve/5691296/2/istockphoto_5691296-colorful-floral-shopping-background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72132" y="3429000"/>
            <a:ext cx="2614638" cy="261463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29256" y="6000768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色彩很豐富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5929330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標楷W5注音" pitchFamily="66" charset="-120"/>
                <a:ea typeface="華康標楷W5注音" pitchFamily="66" charset="-120"/>
              </a:rPr>
              <a:t>晚餐很豐富</a:t>
            </a:r>
            <a:endParaRPr lang="en-US" sz="3200" dirty="0">
              <a:latin typeface="華康標楷W5注音" pitchFamily="66" charset="-120"/>
              <a:ea typeface="華康標楷W5注音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8926" y="1000108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凡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142852"/>
            <a:ext cx="11183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/>
              <a:t>fán</a:t>
            </a:r>
            <a:r>
              <a:rPr lang="en-US" sz="4800" dirty="0" smtClean="0"/>
              <a:t> 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3429000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丶</a:t>
            </a:r>
            <a:r>
              <a:rPr lang="zh-TW" altLang="en-US" sz="5400" dirty="0" smtClean="0">
                <a:latin typeface="華康寬注音(標楷W5)" pitchFamily="66" charset="-120"/>
                <a:ea typeface="華康寬注音(標楷W5)" pitchFamily="66" charset="-120"/>
              </a:rPr>
              <a:t>主</a:t>
            </a:r>
            <a:r>
              <a:rPr lang="zh-TW" altLang="en-US" sz="5400" dirty="0" smtClean="0">
                <a:latin typeface="華康標楷W5注音" pitchFamily="66" charset="-120"/>
                <a:ea typeface="華康標楷W5注音" pitchFamily="66" charset="-120"/>
              </a:rPr>
              <a:t>部</a:t>
            </a:r>
            <a:endParaRPr lang="en-US" sz="5400" dirty="0"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4143372" y="1357298"/>
            <a:ext cx="5027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平凡</a:t>
            </a:r>
            <a:r>
              <a:rPr lang="en-US" dirty="0" smtClean="0"/>
              <a:t>ordinary; common; undistinguished;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16726" y="2928934"/>
            <a:ext cx="5027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凡是</a:t>
            </a:r>
            <a:r>
              <a:rPr lang="en-US" dirty="0" smtClean="0"/>
              <a:t>ordinary; common; undistinguished;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357290" y="4572008"/>
            <a:ext cx="7429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華康標楷W5注音" pitchFamily="66" charset="-120"/>
                <a:ea typeface="華康標楷W5注音" pitchFamily="66" charset="-120"/>
              </a:rPr>
              <a:t>凡是去過大連的人都說大連很美。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dirty="0" smtClean="0"/>
              <a:t>Those who have been to Dalian all say it's beautiful.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3240" y="1571612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9600" dirty="0" smtClean="0">
                <a:latin typeface="華康窄注音(標楷W5)" pitchFamily="66" charset="-120"/>
                <a:ea typeface="華康窄注音(標楷W5)" pitchFamily="66" charset="-120"/>
              </a:rPr>
              <a:t>迷</a:t>
            </a:r>
            <a:endParaRPr lang="en-US" sz="9600" dirty="0">
              <a:latin typeface="華康窄注音(標楷W5)" pitchFamily="66" charset="-120"/>
              <a:ea typeface="華康窄注音(標楷W5)" pitchFamily="66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1604" y="357166"/>
            <a:ext cx="8178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dirty="0" err="1" smtClean="0"/>
              <a:t>mí</a:t>
            </a:r>
            <a:endParaRPr lang="en-US" sz="4800" dirty="0">
              <a:solidFill>
                <a:srgbClr val="FF0000"/>
              </a:solidFill>
              <a:latin typeface="Arial" pitchFamily="34" charset="0"/>
              <a:ea typeface="華康窄注音(標楷W5)" pitchFamily="66" charset="-12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285728"/>
            <a:ext cx="35004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迷</a:t>
            </a:r>
            <a:r>
              <a:rPr lang="zh-TW" altLang="en-US" sz="6600" dirty="0" smtClean="0">
                <a:latin typeface="華康標楷W5注音" pitchFamily="66" charset="-120"/>
                <a:ea typeface="華康標楷W5注音" pitchFamily="66" charset="-120"/>
              </a:rPr>
              <a:t>部</a:t>
            </a:r>
            <a:endParaRPr lang="en-US" sz="6600" dirty="0"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3702" y="2643182"/>
            <a:ext cx="20717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影迷</a:t>
            </a:r>
            <a:endParaRPr lang="en-US" altLang="en-US" sz="44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2643182"/>
            <a:ext cx="1877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 smtClean="0">
                <a:solidFill>
                  <a:prstClr val="black"/>
                </a:solidFill>
                <a:latin typeface="華康標楷W5注音" pitchFamily="66" charset="-120"/>
                <a:ea typeface="華康標楷W5注音" pitchFamily="66" charset="-120"/>
              </a:rPr>
              <a:t>球迷</a:t>
            </a:r>
            <a:endParaRPr lang="en-US" altLang="en-US" sz="4400" dirty="0">
              <a:solidFill>
                <a:prstClr val="black"/>
              </a:solidFill>
              <a:latin typeface="華康標楷W5注音" pitchFamily="66" charset="-120"/>
              <a:ea typeface="華康標楷W5注音" pitchFamily="66" charset="-12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428736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ounded Rectangle 11"/>
          <p:cNvSpPr/>
          <p:nvPr/>
        </p:nvSpPr>
        <p:spPr>
          <a:xfrm>
            <a:off x="4643438" y="428604"/>
            <a:ext cx="428628" cy="7143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00562" y="1643050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N.</a:t>
            </a:r>
            <a:r>
              <a:rPr lang="zh-TW" altLang="en-US" sz="2400" dirty="0" smtClean="0"/>
              <a:t> </a:t>
            </a:r>
            <a:r>
              <a:rPr lang="en-US" sz="2400" dirty="0" smtClean="0"/>
              <a:t>fan; enthusiast; </a:t>
            </a:r>
          </a:p>
          <a:p>
            <a:r>
              <a:rPr lang="en-US" sz="2400" dirty="0" smtClean="0"/>
              <a:t>fiend; maniac: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4214810" y="40005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dirty="0" smtClean="0"/>
              <a:t>V..</a:t>
            </a:r>
            <a:r>
              <a:rPr lang="zh-TW" altLang="en-US" sz="2400" dirty="0" smtClean="0"/>
              <a:t> </a:t>
            </a:r>
            <a:r>
              <a:rPr lang="en-US" sz="2400" dirty="0" smtClean="0"/>
              <a:t>be fascinated by; indulge in; be enchanted with [by]; be crazy about: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357686" y="5429264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 smtClean="0">
                <a:latin typeface="華康標楷W5注音" pitchFamily="66" charset="-120"/>
                <a:ea typeface="華康標楷W5注音" pitchFamily="66" charset="-120"/>
              </a:rPr>
              <a:t>迷上了溜冰</a:t>
            </a:r>
            <a:r>
              <a:rPr lang="en-US" dirty="0" smtClean="0"/>
              <a:t> </a:t>
            </a:r>
          </a:p>
          <a:p>
            <a:r>
              <a:rPr lang="en-US" sz="2400" dirty="0" smtClean="0"/>
              <a:t>be crazy on [about] skating; 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214414" y="4071942"/>
            <a:ext cx="16430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華康標楷W5注音" pitchFamily="66" charset="-120"/>
                <a:ea typeface="華康標楷W5注音" pitchFamily="66" charset="-120"/>
              </a:rPr>
              <a:t>迷路</a:t>
            </a:r>
            <a:r>
              <a:rPr lang="en-US" sz="2800" dirty="0" smtClean="0">
                <a:latin typeface="華康標楷W5注音" pitchFamily="66" charset="-120"/>
                <a:ea typeface="華康標楷W5注音" pitchFamily="66" charset="-120"/>
              </a:rPr>
              <a:t> </a:t>
            </a:r>
          </a:p>
          <a:p>
            <a:r>
              <a:rPr lang="en-US" sz="2400" dirty="0" smtClean="0"/>
              <a:t>get lost;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4154</TotalTime>
  <Words>400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NCACLS</dc:creator>
  <cp:lastModifiedBy>IrvineAcademy</cp:lastModifiedBy>
  <cp:revision>421</cp:revision>
  <dcterms:created xsi:type="dcterms:W3CDTF">2009-09-04T18:49:24Z</dcterms:created>
  <dcterms:modified xsi:type="dcterms:W3CDTF">2011-08-14T23:27:54Z</dcterms:modified>
</cp:coreProperties>
</file>